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aleway" charset="1" panose="020B0503030101060003"/>
      <p:regular r:id="rId10"/>
    </p:embeddedFont>
    <p:embeddedFont>
      <p:font typeface="Raleway Bold" charset="1" panose="020B0803030101060003"/>
      <p:regular r:id="rId11"/>
    </p:embeddedFont>
    <p:embeddedFont>
      <p:font typeface="Raleway Thin" charset="1" panose="020B0203030101060003"/>
      <p:regular r:id="rId12"/>
    </p:embeddedFont>
    <p:embeddedFont>
      <p:font typeface="Raleway Heavy" charset="1" panose="020B0003030101060003"/>
      <p:regular r:id="rId13"/>
    </p:embeddedFont>
    <p:embeddedFont>
      <p:font typeface="Eczar SemiBold" charset="1" panose="02000603040300000004"/>
      <p:regular r:id="rId14"/>
    </p:embeddedFont>
    <p:embeddedFont>
      <p:font typeface="Eczar SemiBold Bold" charset="1" panose="02000603040300000004"/>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slides/slide1.xml" Type="http://schemas.openxmlformats.org/officeDocument/2006/relationships/slide"/><Relationship Id="rId17" Target="slides/slide2.xml" Type="http://schemas.openxmlformats.org/officeDocument/2006/relationships/slide"/><Relationship Id="rId18" Target="slides/slide3.xml" Type="http://schemas.openxmlformats.org/officeDocument/2006/relationships/slide"/><Relationship Id="rId19" Target="slides/slide4.xml" Type="http://schemas.openxmlformats.org/officeDocument/2006/relationships/slide"/><Relationship Id="rId2" Target="presProps.xml" Type="http://schemas.openxmlformats.org/officeDocument/2006/relationships/presProps"/><Relationship Id="rId20" Target="slides/slide5.xml" Type="http://schemas.openxmlformats.org/officeDocument/2006/relationships/slide"/><Relationship Id="rId21" Target="slides/slide6.xml" Type="http://schemas.openxmlformats.org/officeDocument/2006/relationships/slide"/><Relationship Id="rId22" Target="slides/slide7.xml" Type="http://schemas.openxmlformats.org/officeDocument/2006/relationships/slide"/><Relationship Id="rId23" Target="slides/slide8.xml" Type="http://schemas.openxmlformats.org/officeDocument/2006/relationships/slide"/><Relationship Id="rId24" Target="slides/slide9.xml" Type="http://schemas.openxmlformats.org/officeDocument/2006/relationships/slide"/><Relationship Id="rId25" Target="slides/slide10.xml" Type="http://schemas.openxmlformats.org/officeDocument/2006/relationships/slide"/><Relationship Id="rId26" Target="slides/slide11.xml" Type="http://schemas.openxmlformats.org/officeDocument/2006/relationships/slide"/><Relationship Id="rId27" Target="slides/slide12.xml" Type="http://schemas.openxmlformats.org/officeDocument/2006/relationships/slide"/><Relationship Id="rId28" Target="slides/slide13.xml" Type="http://schemas.openxmlformats.org/officeDocument/2006/relationships/slide"/><Relationship Id="rId29" Target="slides/slide14.xml" Type="http://schemas.openxmlformats.org/officeDocument/2006/relationships/slide"/><Relationship Id="rId3" Target="viewProps.xml" Type="http://schemas.openxmlformats.org/officeDocument/2006/relationships/viewProps"/><Relationship Id="rId30" Target="slides/slide15.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png" Type="http://schemas.openxmlformats.org/officeDocument/2006/relationships/image"/><Relationship Id="rId8" Target="../media/image12.png" Type="http://schemas.openxmlformats.org/officeDocument/2006/relationships/image"/><Relationship Id="rId9" Target="../media/image1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png" Type="http://schemas.openxmlformats.org/officeDocument/2006/relationships/image"/><Relationship Id="rId8" Target="../media/image14.png" Type="http://schemas.openxmlformats.org/officeDocument/2006/relationships/image"/><Relationship Id="rId9" Target="../media/image1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png" Type="http://schemas.openxmlformats.org/officeDocument/2006/relationships/image"/><Relationship Id="rId8" Target="../media/image1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png" Type="http://schemas.openxmlformats.org/officeDocument/2006/relationships/image"/><Relationship Id="rId8" Target="../media/image1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9.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png" Type="http://schemas.openxmlformats.org/officeDocument/2006/relationships/image"/><Relationship Id="rId8"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png" Type="http://schemas.openxmlformats.org/officeDocument/2006/relationships/image"/><Relationship Id="rId8"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2984660">
            <a:off x="15459392" y="3586957"/>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119339" y="-4507184"/>
            <a:ext cx="10029895" cy="9014368"/>
          </a:xfrm>
          <a:custGeom>
            <a:avLst/>
            <a:gdLst/>
            <a:ahLst/>
            <a:cxnLst/>
            <a:rect r="r" b="b" t="t" l="l"/>
            <a:pathLst>
              <a:path h="9014368" w="10029895">
                <a:moveTo>
                  <a:pt x="0" y="0"/>
                </a:moveTo>
                <a:lnTo>
                  <a:pt x="10029894" y="0"/>
                </a:lnTo>
                <a:lnTo>
                  <a:pt x="10029894" y="9014368"/>
                </a:lnTo>
                <a:lnTo>
                  <a:pt x="0" y="9014368"/>
                </a:lnTo>
                <a:lnTo>
                  <a:pt x="0" y="0"/>
                </a:lnTo>
                <a:close/>
              </a:path>
            </a:pathLst>
          </a:custGeom>
          <a:blipFill>
            <a:blip r:embed="rId4"/>
            <a:stretch>
              <a:fillRect l="0" t="0" r="0" b="0"/>
            </a:stretch>
          </a:blipFill>
        </p:spPr>
      </p:sp>
      <p:sp>
        <p:nvSpPr>
          <p:cNvPr name="Freeform 4" id="4"/>
          <p:cNvSpPr/>
          <p:nvPr/>
        </p:nvSpPr>
        <p:spPr>
          <a:xfrm flipH="false" flipV="false" rot="-1264648">
            <a:off x="-2042291" y="3086100"/>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014947" y="4938208"/>
            <a:ext cx="10029895" cy="9014368"/>
          </a:xfrm>
          <a:custGeom>
            <a:avLst/>
            <a:gdLst/>
            <a:ahLst/>
            <a:cxnLst/>
            <a:rect r="r" b="b" t="t" l="l"/>
            <a:pathLst>
              <a:path h="9014368" w="10029895">
                <a:moveTo>
                  <a:pt x="0" y="0"/>
                </a:moveTo>
                <a:lnTo>
                  <a:pt x="10029894" y="0"/>
                </a:lnTo>
                <a:lnTo>
                  <a:pt x="10029894" y="9014368"/>
                </a:lnTo>
                <a:lnTo>
                  <a:pt x="0" y="9014368"/>
                </a:lnTo>
                <a:lnTo>
                  <a:pt x="0" y="0"/>
                </a:lnTo>
                <a:close/>
              </a:path>
            </a:pathLst>
          </a:custGeom>
          <a:blipFill>
            <a:blip r:embed="rId4"/>
            <a:stretch>
              <a:fillRect l="0" t="0" r="0" b="0"/>
            </a:stretch>
          </a:blipFill>
        </p:spPr>
      </p:sp>
      <p:sp>
        <p:nvSpPr>
          <p:cNvPr name="Freeform 6" id="6"/>
          <p:cNvSpPr/>
          <p:nvPr/>
        </p:nvSpPr>
        <p:spPr>
          <a:xfrm flipH="false" flipV="false" rot="0">
            <a:off x="14584680" y="-2449784"/>
            <a:ext cx="7406640" cy="8229600"/>
          </a:xfrm>
          <a:custGeom>
            <a:avLst/>
            <a:gdLst/>
            <a:ahLst/>
            <a:cxnLst/>
            <a:rect r="r" b="b" t="t" l="l"/>
            <a:pathLst>
              <a:path h="8229600" w="7406640">
                <a:moveTo>
                  <a:pt x="0" y="0"/>
                </a:moveTo>
                <a:lnTo>
                  <a:pt x="7406640" y="0"/>
                </a:lnTo>
                <a:lnTo>
                  <a:pt x="7406640" y="8229600"/>
                </a:lnTo>
                <a:lnTo>
                  <a:pt x="0" y="8229600"/>
                </a:lnTo>
                <a:lnTo>
                  <a:pt x="0" y="0"/>
                </a:lnTo>
                <a:close/>
              </a:path>
            </a:pathLst>
          </a:custGeom>
          <a:blipFill>
            <a:blip r:embed="rId5"/>
            <a:stretch>
              <a:fillRect l="0" t="0" r="0" b="0"/>
            </a:stretch>
          </a:blipFill>
        </p:spPr>
      </p:sp>
      <p:sp>
        <p:nvSpPr>
          <p:cNvPr name="Freeform 7" id="7"/>
          <p:cNvSpPr/>
          <p:nvPr/>
        </p:nvSpPr>
        <p:spPr>
          <a:xfrm flipH="false" flipV="false" rot="6495018">
            <a:off x="-1249695" y="5438343"/>
            <a:ext cx="7406640" cy="8229600"/>
          </a:xfrm>
          <a:custGeom>
            <a:avLst/>
            <a:gdLst/>
            <a:ahLst/>
            <a:cxnLst/>
            <a:rect r="r" b="b" t="t" l="l"/>
            <a:pathLst>
              <a:path h="8229600" w="7406640">
                <a:moveTo>
                  <a:pt x="0" y="0"/>
                </a:moveTo>
                <a:lnTo>
                  <a:pt x="7406640" y="0"/>
                </a:lnTo>
                <a:lnTo>
                  <a:pt x="7406640" y="8229600"/>
                </a:lnTo>
                <a:lnTo>
                  <a:pt x="0" y="8229600"/>
                </a:lnTo>
                <a:lnTo>
                  <a:pt x="0" y="0"/>
                </a:lnTo>
                <a:close/>
              </a:path>
            </a:pathLst>
          </a:custGeom>
          <a:blipFill>
            <a:blip r:embed="rId5"/>
            <a:stretch>
              <a:fillRect l="0" t="0" r="0" b="0"/>
            </a:stretch>
          </a:blipFill>
        </p:spPr>
      </p:sp>
      <p:sp>
        <p:nvSpPr>
          <p:cNvPr name="TextBox 8" id="8"/>
          <p:cNvSpPr txBox="true"/>
          <p:nvPr/>
        </p:nvSpPr>
        <p:spPr>
          <a:xfrm rot="0">
            <a:off x="1824065" y="3036348"/>
            <a:ext cx="14639870" cy="3417414"/>
          </a:xfrm>
          <a:prstGeom prst="rect">
            <a:avLst/>
          </a:prstGeom>
        </p:spPr>
        <p:txBody>
          <a:bodyPr anchor="t" rtlCol="false" tIns="0" lIns="0" bIns="0" rIns="0">
            <a:spAutoFit/>
          </a:bodyPr>
          <a:lstStyle/>
          <a:p>
            <a:pPr algn="ctr">
              <a:lnSpc>
                <a:spcPts val="13196"/>
              </a:lnSpc>
            </a:pPr>
            <a:r>
              <a:rPr lang="en-US" sz="11475">
                <a:solidFill>
                  <a:srgbClr val="273384"/>
                </a:solidFill>
                <a:latin typeface="Eczar SemiBold"/>
              </a:rPr>
              <a:t>MINI-PROJECT</a:t>
            </a:r>
          </a:p>
          <a:p>
            <a:pPr algn="ctr">
              <a:lnSpc>
                <a:spcPts val="13656"/>
              </a:lnSpc>
            </a:pPr>
            <a:r>
              <a:rPr lang="en-US" sz="11875">
                <a:solidFill>
                  <a:srgbClr val="273384"/>
                </a:solidFill>
                <a:latin typeface="Eczar SemiBold"/>
              </a:rPr>
              <a:t>PRESENTATION</a:t>
            </a:r>
          </a:p>
        </p:txBody>
      </p:sp>
      <p:sp>
        <p:nvSpPr>
          <p:cNvPr name="TextBox 9" id="9"/>
          <p:cNvSpPr txBox="true"/>
          <p:nvPr/>
        </p:nvSpPr>
        <p:spPr>
          <a:xfrm rot="0">
            <a:off x="2554146" y="6646754"/>
            <a:ext cx="13179708" cy="859155"/>
          </a:xfrm>
          <a:prstGeom prst="rect">
            <a:avLst/>
          </a:prstGeom>
        </p:spPr>
        <p:txBody>
          <a:bodyPr anchor="t" rtlCol="false" tIns="0" lIns="0" bIns="0" rIns="0">
            <a:spAutoFit/>
          </a:bodyPr>
          <a:lstStyle/>
          <a:p>
            <a:pPr algn="ctr">
              <a:lnSpc>
                <a:spcPts val="7334"/>
              </a:lnSpc>
            </a:pPr>
            <a:r>
              <a:rPr lang="en-US" sz="4500">
                <a:solidFill>
                  <a:srgbClr val="273384"/>
                </a:solidFill>
                <a:latin typeface="Eczar SemiBold"/>
              </a:rPr>
              <a:t>Topic:"Cancer Incidence Prediction"</a:t>
            </a:r>
          </a:p>
        </p:txBody>
      </p:sp>
      <p:sp>
        <p:nvSpPr>
          <p:cNvPr name="Freeform 10" id="10"/>
          <p:cNvSpPr/>
          <p:nvPr/>
        </p:nvSpPr>
        <p:spPr>
          <a:xfrm flipH="false" flipV="false" rot="-2700000">
            <a:off x="-1551070" y="-4895564"/>
            <a:ext cx="7406640" cy="8229600"/>
          </a:xfrm>
          <a:custGeom>
            <a:avLst/>
            <a:gdLst/>
            <a:ahLst/>
            <a:cxnLst/>
            <a:rect r="r" b="b" t="t" l="l"/>
            <a:pathLst>
              <a:path h="8229600" w="7406640">
                <a:moveTo>
                  <a:pt x="0" y="0"/>
                </a:moveTo>
                <a:lnTo>
                  <a:pt x="7406640" y="0"/>
                </a:lnTo>
                <a:lnTo>
                  <a:pt x="7406640" y="8229600"/>
                </a:lnTo>
                <a:lnTo>
                  <a:pt x="0" y="8229600"/>
                </a:lnTo>
                <a:lnTo>
                  <a:pt x="0" y="0"/>
                </a:lnTo>
                <a:close/>
              </a:path>
            </a:pathLst>
          </a:custGeom>
          <a:blipFill>
            <a:blip r:embed="rId5"/>
            <a:stretch>
              <a:fillRect l="0" t="0" r="0" b="0"/>
            </a:stretch>
          </a:blipFill>
        </p:spPr>
      </p:sp>
      <p:sp>
        <p:nvSpPr>
          <p:cNvPr name="Freeform 11" id="11"/>
          <p:cNvSpPr/>
          <p:nvPr/>
        </p:nvSpPr>
        <p:spPr>
          <a:xfrm flipH="false" flipV="false" rot="-3442328">
            <a:off x="12759754" y="6160928"/>
            <a:ext cx="7406640" cy="8229600"/>
          </a:xfrm>
          <a:custGeom>
            <a:avLst/>
            <a:gdLst/>
            <a:ahLst/>
            <a:cxnLst/>
            <a:rect r="r" b="b" t="t" l="l"/>
            <a:pathLst>
              <a:path h="8229600" w="7406640">
                <a:moveTo>
                  <a:pt x="0" y="0"/>
                </a:moveTo>
                <a:lnTo>
                  <a:pt x="7406640" y="0"/>
                </a:lnTo>
                <a:lnTo>
                  <a:pt x="7406640" y="8229600"/>
                </a:lnTo>
                <a:lnTo>
                  <a:pt x="0" y="8229600"/>
                </a:lnTo>
                <a:lnTo>
                  <a:pt x="0" y="0"/>
                </a:lnTo>
                <a:close/>
              </a:path>
            </a:pathLst>
          </a:custGeom>
          <a:blipFill>
            <a:blip r:embed="rId5"/>
            <a:stretch>
              <a:fillRect l="0" t="0" r="0" b="0"/>
            </a:stretch>
          </a:blipFill>
        </p:spPr>
      </p:sp>
      <p:sp>
        <p:nvSpPr>
          <p:cNvPr name="Freeform 12" id="12"/>
          <p:cNvSpPr/>
          <p:nvPr/>
        </p:nvSpPr>
        <p:spPr>
          <a:xfrm flipH="false" flipV="false" rot="0">
            <a:off x="7906826" y="271166"/>
            <a:ext cx="2474348" cy="2518850"/>
          </a:xfrm>
          <a:custGeom>
            <a:avLst/>
            <a:gdLst/>
            <a:ahLst/>
            <a:cxnLst/>
            <a:rect r="r" b="b" t="t" l="l"/>
            <a:pathLst>
              <a:path h="2518850" w="2474348">
                <a:moveTo>
                  <a:pt x="0" y="0"/>
                </a:moveTo>
                <a:lnTo>
                  <a:pt x="2474348" y="0"/>
                </a:lnTo>
                <a:lnTo>
                  <a:pt x="2474348" y="2518850"/>
                </a:lnTo>
                <a:lnTo>
                  <a:pt x="0" y="2518850"/>
                </a:lnTo>
                <a:lnTo>
                  <a:pt x="0" y="0"/>
                </a:lnTo>
                <a:close/>
              </a:path>
            </a:pathLst>
          </a:custGeom>
          <a:blipFill>
            <a:blip r:embed="rId6"/>
            <a:stretch>
              <a:fillRect l="0" t="0" r="0" b="0"/>
            </a:stretch>
          </a:blipFill>
        </p:spPr>
      </p:sp>
      <p:sp>
        <p:nvSpPr>
          <p:cNvPr name="TextBox 13" id="13"/>
          <p:cNvSpPr txBox="true"/>
          <p:nvPr/>
        </p:nvSpPr>
        <p:spPr>
          <a:xfrm rot="0">
            <a:off x="2554146" y="7805650"/>
            <a:ext cx="13179708" cy="2142490"/>
          </a:xfrm>
          <a:prstGeom prst="rect">
            <a:avLst/>
          </a:prstGeom>
        </p:spPr>
        <p:txBody>
          <a:bodyPr anchor="t" rtlCol="false" tIns="0" lIns="0" bIns="0" rIns="0">
            <a:spAutoFit/>
          </a:bodyPr>
          <a:lstStyle/>
          <a:p>
            <a:pPr algn="ctr">
              <a:lnSpc>
                <a:spcPts val="5705"/>
              </a:lnSpc>
            </a:pPr>
            <a:r>
              <a:rPr lang="en-US" sz="3500">
                <a:solidFill>
                  <a:srgbClr val="000000"/>
                </a:solidFill>
                <a:latin typeface="Raleway"/>
              </a:rPr>
              <a:t>Presented by : Sairaj Patro (23909)</a:t>
            </a:r>
          </a:p>
          <a:p>
            <a:pPr algn="ctr">
              <a:lnSpc>
                <a:spcPts val="5705"/>
              </a:lnSpc>
            </a:pPr>
            <a:r>
              <a:rPr lang="en-US" sz="3500">
                <a:solidFill>
                  <a:srgbClr val="000000"/>
                </a:solidFill>
                <a:latin typeface="Raleway"/>
              </a:rPr>
              <a:t>           Guided by: Sri Satha Sai Mudigonda  and </a:t>
            </a:r>
          </a:p>
          <a:p>
            <a:pPr algn="ctr">
              <a:lnSpc>
                <a:spcPts val="5705"/>
              </a:lnSpc>
            </a:pPr>
            <a:r>
              <a:rPr lang="en-US" sz="3500">
                <a:solidFill>
                  <a:srgbClr val="000000"/>
                </a:solidFill>
                <a:latin typeface="Raleway"/>
              </a:rPr>
              <a:t>                    Dr. K Vengata Krishnan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0">
            <a:off x="5119092" y="1699197"/>
            <a:ext cx="7890162" cy="122645"/>
          </a:xfrm>
          <a:custGeom>
            <a:avLst/>
            <a:gdLst/>
            <a:ahLst/>
            <a:cxnLst/>
            <a:rect r="r" b="b" t="t" l="l"/>
            <a:pathLst>
              <a:path h="122645" w="7890162">
                <a:moveTo>
                  <a:pt x="0" y="0"/>
                </a:moveTo>
                <a:lnTo>
                  <a:pt x="7890162" y="0"/>
                </a:lnTo>
                <a:lnTo>
                  <a:pt x="7890162" y="122645"/>
                </a:lnTo>
                <a:lnTo>
                  <a:pt x="0" y="1226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92599">
            <a:off x="15869006" y="6270652"/>
            <a:ext cx="3938319" cy="3222261"/>
          </a:xfrm>
          <a:custGeom>
            <a:avLst/>
            <a:gdLst/>
            <a:ahLst/>
            <a:cxnLst/>
            <a:rect r="r" b="b" t="t" l="l"/>
            <a:pathLst>
              <a:path h="3222261" w="3938319">
                <a:moveTo>
                  <a:pt x="0" y="0"/>
                </a:moveTo>
                <a:lnTo>
                  <a:pt x="3938319" y="0"/>
                </a:lnTo>
                <a:lnTo>
                  <a:pt x="3938319" y="3222261"/>
                </a:lnTo>
                <a:lnTo>
                  <a:pt x="0" y="32222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593932">
            <a:off x="12348771" y="-1959981"/>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6"/>
            <a:stretch>
              <a:fillRect l="0" t="0" r="0" b="0"/>
            </a:stretch>
          </a:blipFill>
        </p:spPr>
      </p:sp>
      <p:sp>
        <p:nvSpPr>
          <p:cNvPr name="Freeform 5" id="5"/>
          <p:cNvSpPr/>
          <p:nvPr/>
        </p:nvSpPr>
        <p:spPr>
          <a:xfrm flipH="false" flipV="false" rot="5970019">
            <a:off x="13558552" y="-3859282"/>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7"/>
            <a:stretch>
              <a:fillRect l="0" t="0" r="0" b="0"/>
            </a:stretch>
          </a:blipFill>
        </p:spPr>
      </p:sp>
      <p:sp>
        <p:nvSpPr>
          <p:cNvPr name="Freeform 6" id="6"/>
          <p:cNvSpPr/>
          <p:nvPr/>
        </p:nvSpPr>
        <p:spPr>
          <a:xfrm flipH="false" flipV="false" rot="0">
            <a:off x="-1606838" y="9651106"/>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7"/>
            <a:stretch>
              <a:fillRect l="0" t="0" r="0" b="0"/>
            </a:stretch>
          </a:blipFill>
        </p:spPr>
      </p:sp>
      <p:sp>
        <p:nvSpPr>
          <p:cNvPr name="Freeform 7" id="7"/>
          <p:cNvSpPr/>
          <p:nvPr/>
        </p:nvSpPr>
        <p:spPr>
          <a:xfrm flipH="false" flipV="false" rot="3451795">
            <a:off x="-5080388" y="5141358"/>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6"/>
            <a:stretch>
              <a:fillRect l="0" t="0" r="0" b="0"/>
            </a:stretch>
          </a:blipFill>
        </p:spPr>
      </p:sp>
      <p:sp>
        <p:nvSpPr>
          <p:cNvPr name="Freeform 8" id="8"/>
          <p:cNvSpPr/>
          <p:nvPr/>
        </p:nvSpPr>
        <p:spPr>
          <a:xfrm flipH="false" flipV="false" rot="-4917954">
            <a:off x="-4992845" y="1489398"/>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7"/>
            <a:stretch>
              <a:fillRect l="0" t="0" r="0" b="0"/>
            </a:stretch>
          </a:blipFill>
        </p:spPr>
      </p:sp>
      <p:sp>
        <p:nvSpPr>
          <p:cNvPr name="Freeform 9" id="9"/>
          <p:cNvSpPr/>
          <p:nvPr/>
        </p:nvSpPr>
        <p:spPr>
          <a:xfrm flipH="false" flipV="false" rot="0">
            <a:off x="4546513" y="3881489"/>
            <a:ext cx="2496292" cy="703181"/>
          </a:xfrm>
          <a:custGeom>
            <a:avLst/>
            <a:gdLst/>
            <a:ahLst/>
            <a:cxnLst/>
            <a:rect r="r" b="b" t="t" l="l"/>
            <a:pathLst>
              <a:path h="703181" w="2496292">
                <a:moveTo>
                  <a:pt x="0" y="0"/>
                </a:moveTo>
                <a:lnTo>
                  <a:pt x="2496291" y="0"/>
                </a:lnTo>
                <a:lnTo>
                  <a:pt x="2496291" y="703181"/>
                </a:lnTo>
                <a:lnTo>
                  <a:pt x="0" y="703181"/>
                </a:lnTo>
                <a:lnTo>
                  <a:pt x="0" y="0"/>
                </a:lnTo>
                <a:close/>
              </a:path>
            </a:pathLst>
          </a:custGeom>
          <a:blipFill>
            <a:blip r:embed="rId8"/>
            <a:stretch>
              <a:fillRect l="0" t="0" r="0" b="0"/>
            </a:stretch>
          </a:blipFill>
        </p:spPr>
      </p:sp>
      <p:sp>
        <p:nvSpPr>
          <p:cNvPr name="Freeform 10" id="10"/>
          <p:cNvSpPr/>
          <p:nvPr/>
        </p:nvSpPr>
        <p:spPr>
          <a:xfrm flipH="false" flipV="false" rot="0">
            <a:off x="9251816" y="2974674"/>
            <a:ext cx="3872637" cy="4907109"/>
          </a:xfrm>
          <a:custGeom>
            <a:avLst/>
            <a:gdLst/>
            <a:ahLst/>
            <a:cxnLst/>
            <a:rect r="r" b="b" t="t" l="l"/>
            <a:pathLst>
              <a:path h="4907109" w="3872637">
                <a:moveTo>
                  <a:pt x="0" y="0"/>
                </a:moveTo>
                <a:lnTo>
                  <a:pt x="3872637" y="0"/>
                </a:lnTo>
                <a:lnTo>
                  <a:pt x="3872637" y="4907109"/>
                </a:lnTo>
                <a:lnTo>
                  <a:pt x="0" y="4907109"/>
                </a:lnTo>
                <a:lnTo>
                  <a:pt x="0" y="0"/>
                </a:lnTo>
                <a:close/>
              </a:path>
            </a:pathLst>
          </a:custGeom>
          <a:blipFill>
            <a:blip r:embed="rId9"/>
            <a:stretch>
              <a:fillRect l="0" t="0" r="0" b="0"/>
            </a:stretch>
          </a:blipFill>
        </p:spPr>
      </p:sp>
      <p:sp>
        <p:nvSpPr>
          <p:cNvPr name="TextBox 11" id="11"/>
          <p:cNvSpPr txBox="true"/>
          <p:nvPr/>
        </p:nvSpPr>
        <p:spPr>
          <a:xfrm rot="0">
            <a:off x="4256661" y="493340"/>
            <a:ext cx="9774678" cy="1032620"/>
          </a:xfrm>
          <a:prstGeom prst="rect">
            <a:avLst/>
          </a:prstGeom>
        </p:spPr>
        <p:txBody>
          <a:bodyPr anchor="t" rtlCol="false" tIns="0" lIns="0" bIns="0" rIns="0">
            <a:spAutoFit/>
          </a:bodyPr>
          <a:lstStyle/>
          <a:p>
            <a:pPr algn="ctr">
              <a:lnSpc>
                <a:spcPts val="8288"/>
              </a:lnSpc>
            </a:pPr>
            <a:r>
              <a:rPr lang="en-US" sz="6526">
                <a:solidFill>
                  <a:srgbClr val="273384"/>
                </a:solidFill>
                <a:latin typeface="Eczar SemiBold Bold"/>
              </a:rPr>
              <a:t>Validation of the Result</a:t>
            </a:r>
          </a:p>
        </p:txBody>
      </p:sp>
      <p:sp>
        <p:nvSpPr>
          <p:cNvPr name="TextBox 12" id="12"/>
          <p:cNvSpPr txBox="true"/>
          <p:nvPr/>
        </p:nvSpPr>
        <p:spPr>
          <a:xfrm rot="0">
            <a:off x="3779274" y="1831367"/>
            <a:ext cx="4088269" cy="838911"/>
          </a:xfrm>
          <a:prstGeom prst="rect">
            <a:avLst/>
          </a:prstGeom>
        </p:spPr>
        <p:txBody>
          <a:bodyPr anchor="t" rtlCol="false" tIns="0" lIns="0" bIns="0" rIns="0">
            <a:spAutoFit/>
          </a:bodyPr>
          <a:lstStyle/>
          <a:p>
            <a:pPr algn="ctr">
              <a:lnSpc>
                <a:spcPts val="3390"/>
              </a:lnSpc>
            </a:pPr>
            <a:r>
              <a:rPr lang="en-US" sz="2079">
                <a:solidFill>
                  <a:srgbClr val="000000"/>
                </a:solidFill>
                <a:latin typeface="Raleway"/>
              </a:rPr>
              <a:t>Prediction by the machine learning model(for 2045)</a:t>
            </a:r>
            <a:r>
              <a:rPr lang="en-US" sz="2079">
                <a:solidFill>
                  <a:srgbClr val="000000"/>
                </a:solidFill>
                <a:latin typeface="Raleway"/>
              </a:rPr>
              <a:t> </a:t>
            </a:r>
          </a:p>
        </p:txBody>
      </p:sp>
      <p:sp>
        <p:nvSpPr>
          <p:cNvPr name="TextBox 13" id="13"/>
          <p:cNvSpPr txBox="true"/>
          <p:nvPr/>
        </p:nvSpPr>
        <p:spPr>
          <a:xfrm rot="0">
            <a:off x="9144000" y="1831367"/>
            <a:ext cx="4088269" cy="838911"/>
          </a:xfrm>
          <a:prstGeom prst="rect">
            <a:avLst/>
          </a:prstGeom>
        </p:spPr>
        <p:txBody>
          <a:bodyPr anchor="t" rtlCol="false" tIns="0" lIns="0" bIns="0" rIns="0">
            <a:spAutoFit/>
          </a:bodyPr>
          <a:lstStyle/>
          <a:p>
            <a:pPr algn="ctr">
              <a:lnSpc>
                <a:spcPts val="3390"/>
              </a:lnSpc>
            </a:pPr>
            <a:r>
              <a:rPr lang="en-US" sz="2079">
                <a:solidFill>
                  <a:srgbClr val="000000"/>
                </a:solidFill>
                <a:latin typeface="Raleway"/>
              </a:rPr>
              <a:t>Prediction by WHO using some statistical method(for 2045).</a:t>
            </a:r>
          </a:p>
        </p:txBody>
      </p:sp>
      <p:sp>
        <p:nvSpPr>
          <p:cNvPr name="TextBox 14" id="14"/>
          <p:cNvSpPr txBox="true"/>
          <p:nvPr/>
        </p:nvSpPr>
        <p:spPr>
          <a:xfrm rot="0">
            <a:off x="3779274" y="7181934"/>
            <a:ext cx="4088269" cy="699848"/>
          </a:xfrm>
          <a:prstGeom prst="rect">
            <a:avLst/>
          </a:prstGeom>
        </p:spPr>
        <p:txBody>
          <a:bodyPr anchor="t" rtlCol="false" tIns="0" lIns="0" bIns="0" rIns="0">
            <a:spAutoFit/>
          </a:bodyPr>
          <a:lstStyle/>
          <a:p>
            <a:pPr algn="ctr">
              <a:lnSpc>
                <a:spcPts val="5835"/>
              </a:lnSpc>
            </a:pPr>
            <a:r>
              <a:rPr lang="en-US" sz="3579">
                <a:solidFill>
                  <a:srgbClr val="000000"/>
                </a:solidFill>
                <a:latin typeface="Raleway Bold"/>
              </a:rPr>
              <a:t>2.43M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0">
            <a:off x="5119092" y="1699197"/>
            <a:ext cx="7890162" cy="122645"/>
          </a:xfrm>
          <a:custGeom>
            <a:avLst/>
            <a:gdLst/>
            <a:ahLst/>
            <a:cxnLst/>
            <a:rect r="r" b="b" t="t" l="l"/>
            <a:pathLst>
              <a:path h="122645" w="7890162">
                <a:moveTo>
                  <a:pt x="0" y="0"/>
                </a:moveTo>
                <a:lnTo>
                  <a:pt x="7890162" y="0"/>
                </a:lnTo>
                <a:lnTo>
                  <a:pt x="7890162" y="122645"/>
                </a:lnTo>
                <a:lnTo>
                  <a:pt x="0" y="1226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92599">
            <a:off x="15869006" y="6270652"/>
            <a:ext cx="3938319" cy="3222261"/>
          </a:xfrm>
          <a:custGeom>
            <a:avLst/>
            <a:gdLst/>
            <a:ahLst/>
            <a:cxnLst/>
            <a:rect r="r" b="b" t="t" l="l"/>
            <a:pathLst>
              <a:path h="3222261" w="3938319">
                <a:moveTo>
                  <a:pt x="0" y="0"/>
                </a:moveTo>
                <a:lnTo>
                  <a:pt x="3938319" y="0"/>
                </a:lnTo>
                <a:lnTo>
                  <a:pt x="3938319" y="3222261"/>
                </a:lnTo>
                <a:lnTo>
                  <a:pt x="0" y="32222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593932">
            <a:off x="12348771" y="-1959981"/>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6"/>
            <a:stretch>
              <a:fillRect l="0" t="0" r="0" b="0"/>
            </a:stretch>
          </a:blipFill>
        </p:spPr>
      </p:sp>
      <p:sp>
        <p:nvSpPr>
          <p:cNvPr name="Freeform 5" id="5"/>
          <p:cNvSpPr/>
          <p:nvPr/>
        </p:nvSpPr>
        <p:spPr>
          <a:xfrm flipH="false" flipV="false" rot="5970019">
            <a:off x="13558552" y="-3859282"/>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7"/>
            <a:stretch>
              <a:fillRect l="0" t="0" r="0" b="0"/>
            </a:stretch>
          </a:blipFill>
        </p:spPr>
      </p:sp>
      <p:sp>
        <p:nvSpPr>
          <p:cNvPr name="Freeform 6" id="6"/>
          <p:cNvSpPr/>
          <p:nvPr/>
        </p:nvSpPr>
        <p:spPr>
          <a:xfrm flipH="false" flipV="false" rot="0">
            <a:off x="-1606838" y="9651106"/>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7"/>
            <a:stretch>
              <a:fillRect l="0" t="0" r="0" b="0"/>
            </a:stretch>
          </a:blipFill>
        </p:spPr>
      </p:sp>
      <p:sp>
        <p:nvSpPr>
          <p:cNvPr name="Freeform 7" id="7"/>
          <p:cNvSpPr/>
          <p:nvPr/>
        </p:nvSpPr>
        <p:spPr>
          <a:xfrm flipH="false" flipV="false" rot="3451795">
            <a:off x="-5080388" y="5141358"/>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6"/>
            <a:stretch>
              <a:fillRect l="0" t="0" r="0" b="0"/>
            </a:stretch>
          </a:blipFill>
        </p:spPr>
      </p:sp>
      <p:sp>
        <p:nvSpPr>
          <p:cNvPr name="Freeform 8" id="8"/>
          <p:cNvSpPr/>
          <p:nvPr/>
        </p:nvSpPr>
        <p:spPr>
          <a:xfrm flipH="false" flipV="false" rot="-4917954">
            <a:off x="-4992845" y="1489398"/>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7"/>
            <a:stretch>
              <a:fillRect l="0" t="0" r="0" b="0"/>
            </a:stretch>
          </a:blipFill>
        </p:spPr>
      </p:sp>
      <p:sp>
        <p:nvSpPr>
          <p:cNvPr name="Freeform 9" id="9"/>
          <p:cNvSpPr/>
          <p:nvPr/>
        </p:nvSpPr>
        <p:spPr>
          <a:xfrm flipH="false" flipV="false" rot="0">
            <a:off x="5753128" y="2494337"/>
            <a:ext cx="6781745" cy="3109861"/>
          </a:xfrm>
          <a:custGeom>
            <a:avLst/>
            <a:gdLst/>
            <a:ahLst/>
            <a:cxnLst/>
            <a:rect r="r" b="b" t="t" l="l"/>
            <a:pathLst>
              <a:path h="3109861" w="6781745">
                <a:moveTo>
                  <a:pt x="0" y="0"/>
                </a:moveTo>
                <a:lnTo>
                  <a:pt x="6781744" y="0"/>
                </a:lnTo>
                <a:lnTo>
                  <a:pt x="6781744" y="3109861"/>
                </a:lnTo>
                <a:lnTo>
                  <a:pt x="0" y="3109861"/>
                </a:lnTo>
                <a:lnTo>
                  <a:pt x="0" y="0"/>
                </a:lnTo>
                <a:close/>
              </a:path>
            </a:pathLst>
          </a:custGeom>
          <a:blipFill>
            <a:blip r:embed="rId8"/>
            <a:stretch>
              <a:fillRect l="0" t="0" r="0" b="0"/>
            </a:stretch>
          </a:blipFill>
        </p:spPr>
      </p:sp>
      <p:sp>
        <p:nvSpPr>
          <p:cNvPr name="Freeform 10" id="10"/>
          <p:cNvSpPr/>
          <p:nvPr/>
        </p:nvSpPr>
        <p:spPr>
          <a:xfrm flipH="false" flipV="false" rot="0">
            <a:off x="6109450" y="6398562"/>
            <a:ext cx="6069100" cy="3552644"/>
          </a:xfrm>
          <a:custGeom>
            <a:avLst/>
            <a:gdLst/>
            <a:ahLst/>
            <a:cxnLst/>
            <a:rect r="r" b="b" t="t" l="l"/>
            <a:pathLst>
              <a:path h="3552644" w="6069100">
                <a:moveTo>
                  <a:pt x="0" y="0"/>
                </a:moveTo>
                <a:lnTo>
                  <a:pt x="6069100" y="0"/>
                </a:lnTo>
                <a:lnTo>
                  <a:pt x="6069100" y="3552644"/>
                </a:lnTo>
                <a:lnTo>
                  <a:pt x="0" y="3552644"/>
                </a:lnTo>
                <a:lnTo>
                  <a:pt x="0" y="0"/>
                </a:lnTo>
                <a:close/>
              </a:path>
            </a:pathLst>
          </a:custGeom>
          <a:blipFill>
            <a:blip r:embed="rId9"/>
            <a:stretch>
              <a:fillRect l="0" t="0" r="0" b="0"/>
            </a:stretch>
          </a:blipFill>
        </p:spPr>
      </p:sp>
      <p:sp>
        <p:nvSpPr>
          <p:cNvPr name="TextBox 11" id="11"/>
          <p:cNvSpPr txBox="true"/>
          <p:nvPr/>
        </p:nvSpPr>
        <p:spPr>
          <a:xfrm rot="0">
            <a:off x="4256661" y="493340"/>
            <a:ext cx="9774678" cy="1032620"/>
          </a:xfrm>
          <a:prstGeom prst="rect">
            <a:avLst/>
          </a:prstGeom>
        </p:spPr>
        <p:txBody>
          <a:bodyPr anchor="t" rtlCol="false" tIns="0" lIns="0" bIns="0" rIns="0">
            <a:spAutoFit/>
          </a:bodyPr>
          <a:lstStyle/>
          <a:p>
            <a:pPr algn="ctr">
              <a:lnSpc>
                <a:spcPts val="8288"/>
              </a:lnSpc>
            </a:pPr>
            <a:r>
              <a:rPr lang="en-US" sz="6526">
                <a:solidFill>
                  <a:srgbClr val="273384"/>
                </a:solidFill>
                <a:latin typeface="Eczar SemiBold Bold"/>
              </a:rPr>
              <a:t> Visualiazation</a:t>
            </a:r>
          </a:p>
        </p:txBody>
      </p:sp>
      <p:sp>
        <p:nvSpPr>
          <p:cNvPr name="TextBox 12" id="12"/>
          <p:cNvSpPr txBox="true"/>
          <p:nvPr/>
        </p:nvSpPr>
        <p:spPr>
          <a:xfrm rot="0">
            <a:off x="4320662" y="1838599"/>
            <a:ext cx="9646676" cy="508614"/>
          </a:xfrm>
          <a:prstGeom prst="rect">
            <a:avLst/>
          </a:prstGeom>
        </p:spPr>
        <p:txBody>
          <a:bodyPr anchor="t" rtlCol="false" tIns="0" lIns="0" bIns="0" rIns="0">
            <a:spAutoFit/>
          </a:bodyPr>
          <a:lstStyle/>
          <a:p>
            <a:pPr algn="ctr">
              <a:lnSpc>
                <a:spcPts val="4151"/>
              </a:lnSpc>
            </a:pPr>
            <a:r>
              <a:rPr lang="en-US" sz="2546">
                <a:solidFill>
                  <a:srgbClr val="000000"/>
                </a:solidFill>
                <a:latin typeface="Raleway"/>
              </a:rPr>
              <a:t>Pie Chart:</a:t>
            </a:r>
          </a:p>
        </p:txBody>
      </p:sp>
      <p:sp>
        <p:nvSpPr>
          <p:cNvPr name="TextBox 13" id="13"/>
          <p:cNvSpPr txBox="true"/>
          <p:nvPr/>
        </p:nvSpPr>
        <p:spPr>
          <a:xfrm rot="0">
            <a:off x="4256661" y="5685161"/>
            <a:ext cx="9646676" cy="508614"/>
          </a:xfrm>
          <a:prstGeom prst="rect">
            <a:avLst/>
          </a:prstGeom>
        </p:spPr>
        <p:txBody>
          <a:bodyPr anchor="t" rtlCol="false" tIns="0" lIns="0" bIns="0" rIns="0">
            <a:spAutoFit/>
          </a:bodyPr>
          <a:lstStyle/>
          <a:p>
            <a:pPr algn="ctr">
              <a:lnSpc>
                <a:spcPts val="4151"/>
              </a:lnSpc>
            </a:pPr>
            <a:r>
              <a:rPr lang="en-US" sz="2546">
                <a:solidFill>
                  <a:srgbClr val="000000"/>
                </a:solidFill>
                <a:latin typeface="Raleway"/>
              </a:rPr>
              <a:t>Stacked Bar Graph:</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0">
            <a:off x="5119092" y="1699197"/>
            <a:ext cx="7890162" cy="122645"/>
          </a:xfrm>
          <a:custGeom>
            <a:avLst/>
            <a:gdLst/>
            <a:ahLst/>
            <a:cxnLst/>
            <a:rect r="r" b="b" t="t" l="l"/>
            <a:pathLst>
              <a:path h="122645" w="7890162">
                <a:moveTo>
                  <a:pt x="0" y="0"/>
                </a:moveTo>
                <a:lnTo>
                  <a:pt x="7890162" y="0"/>
                </a:lnTo>
                <a:lnTo>
                  <a:pt x="7890162" y="122645"/>
                </a:lnTo>
                <a:lnTo>
                  <a:pt x="0" y="1226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92599">
            <a:off x="15869006" y="6270652"/>
            <a:ext cx="3938319" cy="3222261"/>
          </a:xfrm>
          <a:custGeom>
            <a:avLst/>
            <a:gdLst/>
            <a:ahLst/>
            <a:cxnLst/>
            <a:rect r="r" b="b" t="t" l="l"/>
            <a:pathLst>
              <a:path h="3222261" w="3938319">
                <a:moveTo>
                  <a:pt x="0" y="0"/>
                </a:moveTo>
                <a:lnTo>
                  <a:pt x="3938319" y="0"/>
                </a:lnTo>
                <a:lnTo>
                  <a:pt x="3938319" y="3222261"/>
                </a:lnTo>
                <a:lnTo>
                  <a:pt x="0" y="32222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593932">
            <a:off x="12348771" y="-1959981"/>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6"/>
            <a:stretch>
              <a:fillRect l="0" t="0" r="0" b="0"/>
            </a:stretch>
          </a:blipFill>
        </p:spPr>
      </p:sp>
      <p:sp>
        <p:nvSpPr>
          <p:cNvPr name="Freeform 5" id="5"/>
          <p:cNvSpPr/>
          <p:nvPr/>
        </p:nvSpPr>
        <p:spPr>
          <a:xfrm flipH="false" flipV="false" rot="5970019">
            <a:off x="13558552" y="-3859282"/>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7"/>
            <a:stretch>
              <a:fillRect l="0" t="0" r="0" b="0"/>
            </a:stretch>
          </a:blipFill>
        </p:spPr>
      </p:sp>
      <p:sp>
        <p:nvSpPr>
          <p:cNvPr name="Freeform 6" id="6"/>
          <p:cNvSpPr/>
          <p:nvPr/>
        </p:nvSpPr>
        <p:spPr>
          <a:xfrm flipH="false" flipV="false" rot="0">
            <a:off x="-1606838" y="9651106"/>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7"/>
            <a:stretch>
              <a:fillRect l="0" t="0" r="0" b="0"/>
            </a:stretch>
          </a:blipFill>
        </p:spPr>
      </p:sp>
      <p:sp>
        <p:nvSpPr>
          <p:cNvPr name="Freeform 7" id="7"/>
          <p:cNvSpPr/>
          <p:nvPr/>
        </p:nvSpPr>
        <p:spPr>
          <a:xfrm flipH="false" flipV="false" rot="3451795">
            <a:off x="-5080388" y="5141358"/>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6"/>
            <a:stretch>
              <a:fillRect l="0" t="0" r="0" b="0"/>
            </a:stretch>
          </a:blipFill>
        </p:spPr>
      </p:sp>
      <p:sp>
        <p:nvSpPr>
          <p:cNvPr name="Freeform 8" id="8"/>
          <p:cNvSpPr/>
          <p:nvPr/>
        </p:nvSpPr>
        <p:spPr>
          <a:xfrm flipH="false" flipV="false" rot="-4917954">
            <a:off x="-4992845" y="1489398"/>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7"/>
            <a:stretch>
              <a:fillRect l="0" t="0" r="0" b="0"/>
            </a:stretch>
          </a:blipFill>
        </p:spPr>
      </p:sp>
      <p:sp>
        <p:nvSpPr>
          <p:cNvPr name="Freeform 9" id="9"/>
          <p:cNvSpPr/>
          <p:nvPr/>
        </p:nvSpPr>
        <p:spPr>
          <a:xfrm flipH="false" flipV="false" rot="0">
            <a:off x="5483402" y="2341708"/>
            <a:ext cx="7321196" cy="4663941"/>
          </a:xfrm>
          <a:custGeom>
            <a:avLst/>
            <a:gdLst/>
            <a:ahLst/>
            <a:cxnLst/>
            <a:rect r="r" b="b" t="t" l="l"/>
            <a:pathLst>
              <a:path h="4663941" w="7321196">
                <a:moveTo>
                  <a:pt x="0" y="0"/>
                </a:moveTo>
                <a:lnTo>
                  <a:pt x="7321196" y="0"/>
                </a:lnTo>
                <a:lnTo>
                  <a:pt x="7321196" y="4663941"/>
                </a:lnTo>
                <a:lnTo>
                  <a:pt x="0" y="4663941"/>
                </a:lnTo>
                <a:lnTo>
                  <a:pt x="0" y="0"/>
                </a:lnTo>
                <a:close/>
              </a:path>
            </a:pathLst>
          </a:custGeom>
          <a:blipFill>
            <a:blip r:embed="rId8"/>
            <a:stretch>
              <a:fillRect l="0" t="0" r="0" b="0"/>
            </a:stretch>
          </a:blipFill>
        </p:spPr>
      </p:sp>
      <p:sp>
        <p:nvSpPr>
          <p:cNvPr name="TextBox 10" id="10"/>
          <p:cNvSpPr txBox="true"/>
          <p:nvPr/>
        </p:nvSpPr>
        <p:spPr>
          <a:xfrm rot="0">
            <a:off x="4256661" y="493340"/>
            <a:ext cx="9774678" cy="1032620"/>
          </a:xfrm>
          <a:prstGeom prst="rect">
            <a:avLst/>
          </a:prstGeom>
        </p:spPr>
        <p:txBody>
          <a:bodyPr anchor="t" rtlCol="false" tIns="0" lIns="0" bIns="0" rIns="0">
            <a:spAutoFit/>
          </a:bodyPr>
          <a:lstStyle/>
          <a:p>
            <a:pPr algn="ctr">
              <a:lnSpc>
                <a:spcPts val="8288"/>
              </a:lnSpc>
            </a:pPr>
            <a:r>
              <a:rPr lang="en-US" sz="6526">
                <a:solidFill>
                  <a:srgbClr val="273384"/>
                </a:solidFill>
                <a:latin typeface="Eczar SemiBold Bold"/>
              </a:rPr>
              <a:t> Visualiazation</a:t>
            </a:r>
          </a:p>
        </p:txBody>
      </p:sp>
      <p:sp>
        <p:nvSpPr>
          <p:cNvPr name="TextBox 11" id="11"/>
          <p:cNvSpPr txBox="true"/>
          <p:nvPr/>
        </p:nvSpPr>
        <p:spPr>
          <a:xfrm rot="0">
            <a:off x="4240835" y="1661644"/>
            <a:ext cx="9646676" cy="508614"/>
          </a:xfrm>
          <a:prstGeom prst="rect">
            <a:avLst/>
          </a:prstGeom>
        </p:spPr>
        <p:txBody>
          <a:bodyPr anchor="t" rtlCol="false" tIns="0" lIns="0" bIns="0" rIns="0">
            <a:spAutoFit/>
          </a:bodyPr>
          <a:lstStyle/>
          <a:p>
            <a:pPr algn="ctr">
              <a:lnSpc>
                <a:spcPts val="4151"/>
              </a:lnSpc>
            </a:pPr>
            <a:r>
              <a:rPr lang="en-US" sz="2546">
                <a:solidFill>
                  <a:srgbClr val="000000"/>
                </a:solidFill>
                <a:latin typeface="Raleway"/>
              </a:rPr>
              <a:t>Bar Graph:</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0">
            <a:off x="5119092" y="1699197"/>
            <a:ext cx="7890162" cy="122645"/>
          </a:xfrm>
          <a:custGeom>
            <a:avLst/>
            <a:gdLst/>
            <a:ahLst/>
            <a:cxnLst/>
            <a:rect r="r" b="b" t="t" l="l"/>
            <a:pathLst>
              <a:path h="122645" w="7890162">
                <a:moveTo>
                  <a:pt x="0" y="0"/>
                </a:moveTo>
                <a:lnTo>
                  <a:pt x="7890162" y="0"/>
                </a:lnTo>
                <a:lnTo>
                  <a:pt x="7890162" y="122645"/>
                </a:lnTo>
                <a:lnTo>
                  <a:pt x="0" y="1226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92599">
            <a:off x="15869006" y="6270652"/>
            <a:ext cx="3938319" cy="3222261"/>
          </a:xfrm>
          <a:custGeom>
            <a:avLst/>
            <a:gdLst/>
            <a:ahLst/>
            <a:cxnLst/>
            <a:rect r="r" b="b" t="t" l="l"/>
            <a:pathLst>
              <a:path h="3222261" w="3938319">
                <a:moveTo>
                  <a:pt x="0" y="0"/>
                </a:moveTo>
                <a:lnTo>
                  <a:pt x="3938319" y="0"/>
                </a:lnTo>
                <a:lnTo>
                  <a:pt x="3938319" y="3222261"/>
                </a:lnTo>
                <a:lnTo>
                  <a:pt x="0" y="32222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593932">
            <a:off x="12348771" y="-1959981"/>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6"/>
            <a:stretch>
              <a:fillRect l="0" t="0" r="0" b="0"/>
            </a:stretch>
          </a:blipFill>
        </p:spPr>
      </p:sp>
      <p:sp>
        <p:nvSpPr>
          <p:cNvPr name="Freeform 5" id="5"/>
          <p:cNvSpPr/>
          <p:nvPr/>
        </p:nvSpPr>
        <p:spPr>
          <a:xfrm flipH="false" flipV="false" rot="5970019">
            <a:off x="13558552" y="-3859282"/>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7"/>
            <a:stretch>
              <a:fillRect l="0" t="0" r="0" b="0"/>
            </a:stretch>
          </a:blipFill>
        </p:spPr>
      </p:sp>
      <p:sp>
        <p:nvSpPr>
          <p:cNvPr name="Freeform 6" id="6"/>
          <p:cNvSpPr/>
          <p:nvPr/>
        </p:nvSpPr>
        <p:spPr>
          <a:xfrm flipH="false" flipV="false" rot="0">
            <a:off x="-1606838" y="9651106"/>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7"/>
            <a:stretch>
              <a:fillRect l="0" t="0" r="0" b="0"/>
            </a:stretch>
          </a:blipFill>
        </p:spPr>
      </p:sp>
      <p:sp>
        <p:nvSpPr>
          <p:cNvPr name="Freeform 7" id="7"/>
          <p:cNvSpPr/>
          <p:nvPr/>
        </p:nvSpPr>
        <p:spPr>
          <a:xfrm flipH="false" flipV="false" rot="3451795">
            <a:off x="-5080388" y="5141358"/>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6"/>
            <a:stretch>
              <a:fillRect l="0" t="0" r="0" b="0"/>
            </a:stretch>
          </a:blipFill>
        </p:spPr>
      </p:sp>
      <p:sp>
        <p:nvSpPr>
          <p:cNvPr name="Freeform 8" id="8"/>
          <p:cNvSpPr/>
          <p:nvPr/>
        </p:nvSpPr>
        <p:spPr>
          <a:xfrm flipH="false" flipV="false" rot="-4917954">
            <a:off x="-4992845" y="1489398"/>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7"/>
            <a:stretch>
              <a:fillRect l="0" t="0" r="0" b="0"/>
            </a:stretch>
          </a:blipFill>
        </p:spPr>
      </p:sp>
      <p:sp>
        <p:nvSpPr>
          <p:cNvPr name="Freeform 9" id="9"/>
          <p:cNvSpPr/>
          <p:nvPr/>
        </p:nvSpPr>
        <p:spPr>
          <a:xfrm flipH="false" flipV="false" rot="0">
            <a:off x="3877613" y="2890061"/>
            <a:ext cx="10532774" cy="6041242"/>
          </a:xfrm>
          <a:custGeom>
            <a:avLst/>
            <a:gdLst/>
            <a:ahLst/>
            <a:cxnLst/>
            <a:rect r="r" b="b" t="t" l="l"/>
            <a:pathLst>
              <a:path h="6041242" w="10532774">
                <a:moveTo>
                  <a:pt x="0" y="0"/>
                </a:moveTo>
                <a:lnTo>
                  <a:pt x="10532774" y="0"/>
                </a:lnTo>
                <a:lnTo>
                  <a:pt x="10532774" y="6041242"/>
                </a:lnTo>
                <a:lnTo>
                  <a:pt x="0" y="6041242"/>
                </a:lnTo>
                <a:lnTo>
                  <a:pt x="0" y="0"/>
                </a:lnTo>
                <a:close/>
              </a:path>
            </a:pathLst>
          </a:custGeom>
          <a:blipFill>
            <a:blip r:embed="rId8"/>
            <a:stretch>
              <a:fillRect l="0" t="0" r="0" b="0"/>
            </a:stretch>
          </a:blipFill>
        </p:spPr>
      </p:sp>
      <p:sp>
        <p:nvSpPr>
          <p:cNvPr name="TextBox 10" id="10"/>
          <p:cNvSpPr txBox="true"/>
          <p:nvPr/>
        </p:nvSpPr>
        <p:spPr>
          <a:xfrm rot="0">
            <a:off x="4256661" y="493340"/>
            <a:ext cx="9774678" cy="1032620"/>
          </a:xfrm>
          <a:prstGeom prst="rect">
            <a:avLst/>
          </a:prstGeom>
        </p:spPr>
        <p:txBody>
          <a:bodyPr anchor="t" rtlCol="false" tIns="0" lIns="0" bIns="0" rIns="0">
            <a:spAutoFit/>
          </a:bodyPr>
          <a:lstStyle/>
          <a:p>
            <a:pPr algn="ctr">
              <a:lnSpc>
                <a:spcPts val="8288"/>
              </a:lnSpc>
            </a:pPr>
            <a:r>
              <a:rPr lang="en-US" sz="6526">
                <a:solidFill>
                  <a:srgbClr val="273384"/>
                </a:solidFill>
                <a:latin typeface="Eczar SemiBold Bold"/>
              </a:rPr>
              <a:t> Visualization</a:t>
            </a:r>
          </a:p>
        </p:txBody>
      </p:sp>
      <p:sp>
        <p:nvSpPr>
          <p:cNvPr name="TextBox 11" id="11"/>
          <p:cNvSpPr txBox="true"/>
          <p:nvPr/>
        </p:nvSpPr>
        <p:spPr>
          <a:xfrm rot="0">
            <a:off x="4240835" y="2039732"/>
            <a:ext cx="9646676" cy="508614"/>
          </a:xfrm>
          <a:prstGeom prst="rect">
            <a:avLst/>
          </a:prstGeom>
        </p:spPr>
        <p:txBody>
          <a:bodyPr anchor="t" rtlCol="false" tIns="0" lIns="0" bIns="0" rIns="0">
            <a:spAutoFit/>
          </a:bodyPr>
          <a:lstStyle/>
          <a:p>
            <a:pPr algn="ctr">
              <a:lnSpc>
                <a:spcPts val="4151"/>
              </a:lnSpc>
            </a:pPr>
            <a:r>
              <a:rPr lang="en-US" sz="2546">
                <a:solidFill>
                  <a:srgbClr val="000000"/>
                </a:solidFill>
                <a:latin typeface="Raleway"/>
              </a:rPr>
              <a:t>Age Specific result: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0">
            <a:off x="5119092" y="1699197"/>
            <a:ext cx="7890162" cy="122645"/>
          </a:xfrm>
          <a:custGeom>
            <a:avLst/>
            <a:gdLst/>
            <a:ahLst/>
            <a:cxnLst/>
            <a:rect r="r" b="b" t="t" l="l"/>
            <a:pathLst>
              <a:path h="122645" w="7890162">
                <a:moveTo>
                  <a:pt x="0" y="0"/>
                </a:moveTo>
                <a:lnTo>
                  <a:pt x="7890162" y="0"/>
                </a:lnTo>
                <a:lnTo>
                  <a:pt x="7890162" y="122645"/>
                </a:lnTo>
                <a:lnTo>
                  <a:pt x="0" y="1226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92599">
            <a:off x="15869006" y="6270652"/>
            <a:ext cx="3938319" cy="3222261"/>
          </a:xfrm>
          <a:custGeom>
            <a:avLst/>
            <a:gdLst/>
            <a:ahLst/>
            <a:cxnLst/>
            <a:rect r="r" b="b" t="t" l="l"/>
            <a:pathLst>
              <a:path h="3222261" w="3938319">
                <a:moveTo>
                  <a:pt x="0" y="0"/>
                </a:moveTo>
                <a:lnTo>
                  <a:pt x="3938319" y="0"/>
                </a:lnTo>
                <a:lnTo>
                  <a:pt x="3938319" y="3222261"/>
                </a:lnTo>
                <a:lnTo>
                  <a:pt x="0" y="32222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593932">
            <a:off x="12348771" y="-1959981"/>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6"/>
            <a:stretch>
              <a:fillRect l="0" t="0" r="0" b="0"/>
            </a:stretch>
          </a:blipFill>
        </p:spPr>
      </p:sp>
      <p:sp>
        <p:nvSpPr>
          <p:cNvPr name="Freeform 5" id="5"/>
          <p:cNvSpPr/>
          <p:nvPr/>
        </p:nvSpPr>
        <p:spPr>
          <a:xfrm flipH="false" flipV="false" rot="5970019">
            <a:off x="13558552" y="-3859282"/>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7"/>
            <a:stretch>
              <a:fillRect l="0" t="0" r="0" b="0"/>
            </a:stretch>
          </a:blipFill>
        </p:spPr>
      </p:sp>
      <p:sp>
        <p:nvSpPr>
          <p:cNvPr name="Freeform 6" id="6"/>
          <p:cNvSpPr/>
          <p:nvPr/>
        </p:nvSpPr>
        <p:spPr>
          <a:xfrm flipH="false" flipV="false" rot="0">
            <a:off x="-1606838" y="9651106"/>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7"/>
            <a:stretch>
              <a:fillRect l="0" t="0" r="0" b="0"/>
            </a:stretch>
          </a:blipFill>
        </p:spPr>
      </p:sp>
      <p:sp>
        <p:nvSpPr>
          <p:cNvPr name="Freeform 7" id="7"/>
          <p:cNvSpPr/>
          <p:nvPr/>
        </p:nvSpPr>
        <p:spPr>
          <a:xfrm flipH="false" flipV="false" rot="3451795">
            <a:off x="-5080388" y="5141358"/>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6"/>
            <a:stretch>
              <a:fillRect l="0" t="0" r="0" b="0"/>
            </a:stretch>
          </a:blipFill>
        </p:spPr>
      </p:sp>
      <p:sp>
        <p:nvSpPr>
          <p:cNvPr name="Freeform 8" id="8"/>
          <p:cNvSpPr/>
          <p:nvPr/>
        </p:nvSpPr>
        <p:spPr>
          <a:xfrm flipH="false" flipV="false" rot="-4917954">
            <a:off x="-4992845" y="1489398"/>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7"/>
            <a:stretch>
              <a:fillRect l="0" t="0" r="0" b="0"/>
            </a:stretch>
          </a:blipFill>
        </p:spPr>
      </p:sp>
      <p:sp>
        <p:nvSpPr>
          <p:cNvPr name="TextBox 9" id="9"/>
          <p:cNvSpPr txBox="true"/>
          <p:nvPr/>
        </p:nvSpPr>
        <p:spPr>
          <a:xfrm rot="0">
            <a:off x="4256661" y="493340"/>
            <a:ext cx="9774678" cy="1032620"/>
          </a:xfrm>
          <a:prstGeom prst="rect">
            <a:avLst/>
          </a:prstGeom>
        </p:spPr>
        <p:txBody>
          <a:bodyPr anchor="t" rtlCol="false" tIns="0" lIns="0" bIns="0" rIns="0">
            <a:spAutoFit/>
          </a:bodyPr>
          <a:lstStyle/>
          <a:p>
            <a:pPr algn="ctr">
              <a:lnSpc>
                <a:spcPts val="8288"/>
              </a:lnSpc>
            </a:pPr>
            <a:r>
              <a:rPr lang="en-US" sz="6526">
                <a:solidFill>
                  <a:srgbClr val="273384"/>
                </a:solidFill>
                <a:latin typeface="Eczar SemiBold Bold"/>
              </a:rPr>
              <a:t> Future Extentions</a:t>
            </a:r>
          </a:p>
        </p:txBody>
      </p:sp>
      <p:sp>
        <p:nvSpPr>
          <p:cNvPr name="TextBox 10" id="10"/>
          <p:cNvSpPr txBox="true"/>
          <p:nvPr/>
        </p:nvSpPr>
        <p:spPr>
          <a:xfrm rot="0">
            <a:off x="3460285" y="2013318"/>
            <a:ext cx="11367431" cy="5373454"/>
          </a:xfrm>
          <a:prstGeom prst="rect">
            <a:avLst/>
          </a:prstGeom>
        </p:spPr>
        <p:txBody>
          <a:bodyPr anchor="t" rtlCol="false" tIns="0" lIns="0" bIns="0" rIns="0">
            <a:spAutoFit/>
          </a:bodyPr>
          <a:lstStyle/>
          <a:p>
            <a:pPr marL="634816" indent="-317408" lvl="1">
              <a:lnSpc>
                <a:spcPts val="4792"/>
              </a:lnSpc>
              <a:buFont typeface="Arial"/>
              <a:buChar char="•"/>
            </a:pPr>
            <a:r>
              <a:rPr lang="en-US" sz="2940">
                <a:solidFill>
                  <a:srgbClr val="273384"/>
                </a:solidFill>
                <a:latin typeface="Raleway"/>
              </a:rPr>
              <a:t>More work can be done on all the individual type of cancers for all the states in India which will help government to take proper action against it.</a:t>
            </a:r>
          </a:p>
          <a:p>
            <a:pPr marL="634816" indent="-317408" lvl="1">
              <a:lnSpc>
                <a:spcPts val="4792"/>
              </a:lnSpc>
              <a:buFont typeface="Arial"/>
              <a:buChar char="•"/>
            </a:pPr>
            <a:r>
              <a:rPr lang="en-US" sz="2940">
                <a:solidFill>
                  <a:srgbClr val="273384"/>
                </a:solidFill>
                <a:latin typeface="Raleway"/>
              </a:rPr>
              <a:t>An insurance premium model can be made which will give the policymakers a deep understanding for selecting their customers.</a:t>
            </a:r>
          </a:p>
          <a:p>
            <a:pPr marL="634816" indent="-317408" lvl="1">
              <a:lnSpc>
                <a:spcPts val="4792"/>
              </a:lnSpc>
              <a:buFont typeface="Arial"/>
              <a:buChar char="•"/>
            </a:pPr>
            <a:r>
              <a:rPr lang="en-US" sz="2940">
                <a:solidFill>
                  <a:srgbClr val="273384"/>
                </a:solidFill>
                <a:latin typeface="Raleway"/>
              </a:rPr>
              <a:t>Also the model will be helpful for the common people to choose their plan accordingly.</a:t>
            </a:r>
          </a:p>
          <a:p>
            <a:pPr>
              <a:lnSpc>
                <a:spcPts val="4792"/>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4986619">
            <a:off x="-2800762" y="3343677"/>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26706" y="-3752582"/>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10338574">
            <a:off x="4569016" y="-5480084"/>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9024995">
            <a:off x="-2679407" y="-4114800"/>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4"/>
            <a:stretch>
              <a:fillRect l="0" t="0" r="0" b="0"/>
            </a:stretch>
          </a:blipFill>
        </p:spPr>
      </p:sp>
      <p:sp>
        <p:nvSpPr>
          <p:cNvPr name="Freeform 6" id="6"/>
          <p:cNvSpPr/>
          <p:nvPr/>
        </p:nvSpPr>
        <p:spPr>
          <a:xfrm flipH="false" flipV="true" rot="-5936786">
            <a:off x="16141297" y="3404390"/>
            <a:ext cx="5029200" cy="4114800"/>
          </a:xfrm>
          <a:custGeom>
            <a:avLst/>
            <a:gdLst/>
            <a:ahLst/>
            <a:cxnLst/>
            <a:rect r="r" b="b" t="t" l="l"/>
            <a:pathLst>
              <a:path h="4114800" w="5029200">
                <a:moveTo>
                  <a:pt x="0" y="4114800"/>
                </a:moveTo>
                <a:lnTo>
                  <a:pt x="5029200" y="4114800"/>
                </a:lnTo>
                <a:lnTo>
                  <a:pt x="5029200"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180711" y="-4904700"/>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8" id="8"/>
          <p:cNvSpPr/>
          <p:nvPr/>
        </p:nvSpPr>
        <p:spPr>
          <a:xfrm flipH="false" flipV="false" rot="0">
            <a:off x="-2672048" y="-5018174"/>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9" id="9"/>
          <p:cNvSpPr/>
          <p:nvPr/>
        </p:nvSpPr>
        <p:spPr>
          <a:xfrm flipH="false" flipV="false" rot="-6712665">
            <a:off x="-990270" y="7258855"/>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10" id="10"/>
          <p:cNvSpPr/>
          <p:nvPr/>
        </p:nvSpPr>
        <p:spPr>
          <a:xfrm flipH="false" flipV="false" rot="-1846334">
            <a:off x="9995837" y="6172200"/>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TextBox 11" id="11"/>
          <p:cNvSpPr txBox="true"/>
          <p:nvPr/>
        </p:nvSpPr>
        <p:spPr>
          <a:xfrm rot="0">
            <a:off x="2744221" y="3460616"/>
            <a:ext cx="12837986" cy="2155571"/>
          </a:xfrm>
          <a:prstGeom prst="rect">
            <a:avLst/>
          </a:prstGeom>
        </p:spPr>
        <p:txBody>
          <a:bodyPr anchor="t" rtlCol="false" tIns="0" lIns="0" bIns="0" rIns="0">
            <a:spAutoFit/>
          </a:bodyPr>
          <a:lstStyle/>
          <a:p>
            <a:pPr algn="ctr">
              <a:lnSpc>
                <a:spcPts val="17271"/>
              </a:lnSpc>
            </a:pPr>
            <a:r>
              <a:rPr lang="en-US" sz="13599">
                <a:solidFill>
                  <a:srgbClr val="273384"/>
                </a:solidFill>
                <a:latin typeface="Eczar SemiBold Bold"/>
                <a:ea typeface="Eczar SemiBold Bold"/>
              </a:rPr>
              <a:t>﻿THANK YOU</a:t>
            </a:r>
          </a:p>
        </p:txBody>
      </p:sp>
      <p:sp>
        <p:nvSpPr>
          <p:cNvPr name="TextBox 12" id="12"/>
          <p:cNvSpPr txBox="true"/>
          <p:nvPr/>
        </p:nvSpPr>
        <p:spPr>
          <a:xfrm rot="0">
            <a:off x="2744221" y="5999554"/>
            <a:ext cx="12837986" cy="1424930"/>
          </a:xfrm>
          <a:prstGeom prst="rect">
            <a:avLst/>
          </a:prstGeom>
        </p:spPr>
        <p:txBody>
          <a:bodyPr anchor="t" rtlCol="false" tIns="0" lIns="0" bIns="0" rIns="0">
            <a:spAutoFit/>
          </a:bodyPr>
          <a:lstStyle/>
          <a:p>
            <a:pPr algn="ctr">
              <a:lnSpc>
                <a:spcPts val="11431"/>
              </a:lnSpc>
            </a:pPr>
            <a:r>
              <a:rPr lang="en-US" sz="9001">
                <a:solidFill>
                  <a:srgbClr val="273384"/>
                </a:solidFill>
                <a:latin typeface="Eczar SemiBold"/>
              </a:rPr>
              <a:t>JAI SAIRAM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03203" y="-2978063"/>
            <a:ext cx="18694406" cy="4605433"/>
          </a:xfrm>
          <a:custGeom>
            <a:avLst/>
            <a:gdLst/>
            <a:ahLst/>
            <a:cxnLst/>
            <a:rect r="r" b="b" t="t" l="l"/>
            <a:pathLst>
              <a:path h="4605433" w="18694406">
                <a:moveTo>
                  <a:pt x="0" y="0"/>
                </a:moveTo>
                <a:lnTo>
                  <a:pt x="18694406" y="0"/>
                </a:lnTo>
                <a:lnTo>
                  <a:pt x="18694406" y="4605433"/>
                </a:lnTo>
                <a:lnTo>
                  <a:pt x="0" y="4605433"/>
                </a:lnTo>
                <a:lnTo>
                  <a:pt x="0" y="0"/>
                </a:lnTo>
                <a:close/>
              </a:path>
            </a:pathLst>
          </a:custGeom>
          <a:blipFill>
            <a:blip r:embed="rId2"/>
            <a:stretch>
              <a:fillRect l="0" t="-7590" r="0" b="-7590"/>
            </a:stretch>
          </a:blipFill>
        </p:spPr>
      </p:sp>
      <p:sp>
        <p:nvSpPr>
          <p:cNvPr name="Freeform 3" id="3"/>
          <p:cNvSpPr/>
          <p:nvPr/>
        </p:nvSpPr>
        <p:spPr>
          <a:xfrm flipH="false" flipV="false" rot="0">
            <a:off x="-3342004"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4" id="4"/>
          <p:cNvSpPr/>
          <p:nvPr/>
        </p:nvSpPr>
        <p:spPr>
          <a:xfrm flipH="false" flipV="false" rot="-7038826">
            <a:off x="-2729619" y="3014974"/>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387424">
            <a:off x="-1498605" y="5265349"/>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Freeform 6" id="6"/>
          <p:cNvSpPr/>
          <p:nvPr/>
        </p:nvSpPr>
        <p:spPr>
          <a:xfrm flipH="false" flipV="false" rot="0">
            <a:off x="13853507"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7" id="7"/>
          <p:cNvSpPr/>
          <p:nvPr/>
        </p:nvSpPr>
        <p:spPr>
          <a:xfrm flipH="false" flipV="false" rot="-7038826">
            <a:off x="16280231" y="3784779"/>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387424">
            <a:off x="11834683" y="5584357"/>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Freeform 9" id="9"/>
          <p:cNvSpPr/>
          <p:nvPr/>
        </p:nvSpPr>
        <p:spPr>
          <a:xfrm flipH="false" flipV="false" rot="0">
            <a:off x="5198919" y="2822739"/>
            <a:ext cx="7890162" cy="122645"/>
          </a:xfrm>
          <a:custGeom>
            <a:avLst/>
            <a:gdLst/>
            <a:ahLst/>
            <a:cxnLst/>
            <a:rect r="r" b="b" t="t" l="l"/>
            <a:pathLst>
              <a:path h="122645" w="7890162">
                <a:moveTo>
                  <a:pt x="0" y="0"/>
                </a:moveTo>
                <a:lnTo>
                  <a:pt x="7890162" y="0"/>
                </a:lnTo>
                <a:lnTo>
                  <a:pt x="7890162" y="122645"/>
                </a:lnTo>
                <a:lnTo>
                  <a:pt x="0" y="1226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4393548" y="3227576"/>
            <a:ext cx="9459959" cy="6030724"/>
          </a:xfrm>
          <a:custGeom>
            <a:avLst/>
            <a:gdLst/>
            <a:ahLst/>
            <a:cxnLst/>
            <a:rect r="r" b="b" t="t" l="l"/>
            <a:pathLst>
              <a:path h="6030724" w="9459959">
                <a:moveTo>
                  <a:pt x="0" y="0"/>
                </a:moveTo>
                <a:lnTo>
                  <a:pt x="9459959" y="0"/>
                </a:lnTo>
                <a:lnTo>
                  <a:pt x="9459959" y="6030724"/>
                </a:lnTo>
                <a:lnTo>
                  <a:pt x="0" y="6030724"/>
                </a:lnTo>
                <a:lnTo>
                  <a:pt x="0" y="0"/>
                </a:lnTo>
                <a:close/>
              </a:path>
            </a:pathLst>
          </a:custGeom>
          <a:blipFill>
            <a:blip r:embed="rId9"/>
            <a:stretch>
              <a:fillRect l="0" t="0" r="0" b="0"/>
            </a:stretch>
          </a:blipFill>
        </p:spPr>
      </p:sp>
      <p:sp>
        <p:nvSpPr>
          <p:cNvPr name="TextBox 11" id="11"/>
          <p:cNvSpPr txBox="true"/>
          <p:nvPr/>
        </p:nvSpPr>
        <p:spPr>
          <a:xfrm rot="0">
            <a:off x="2876700" y="1178880"/>
            <a:ext cx="12534600" cy="1363704"/>
          </a:xfrm>
          <a:prstGeom prst="rect">
            <a:avLst/>
          </a:prstGeom>
        </p:spPr>
        <p:txBody>
          <a:bodyPr anchor="t" rtlCol="false" tIns="0" lIns="0" bIns="0" rIns="0">
            <a:spAutoFit/>
          </a:bodyPr>
          <a:lstStyle/>
          <a:p>
            <a:pPr algn="ctr">
              <a:lnSpc>
                <a:spcPts val="10809"/>
              </a:lnSpc>
            </a:pPr>
            <a:r>
              <a:rPr lang="en-US" sz="8511">
                <a:solidFill>
                  <a:srgbClr val="273384"/>
                </a:solidFill>
                <a:latin typeface="Eczar SemiBold"/>
              </a:rPr>
              <a:t>Placed at Thy Lotus Feet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grpSp>
        <p:nvGrpSpPr>
          <p:cNvPr name="Group 2" id="2"/>
          <p:cNvGrpSpPr/>
          <p:nvPr/>
        </p:nvGrpSpPr>
        <p:grpSpPr>
          <a:xfrm rot="0">
            <a:off x="8920785" y="2690897"/>
            <a:ext cx="771999" cy="771999"/>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grpSp>
        <p:nvGrpSpPr>
          <p:cNvPr name="Group 4" id="4"/>
          <p:cNvGrpSpPr/>
          <p:nvPr/>
        </p:nvGrpSpPr>
        <p:grpSpPr>
          <a:xfrm rot="0">
            <a:off x="8920785" y="3970738"/>
            <a:ext cx="771999" cy="771999"/>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grpSp>
        <p:nvGrpSpPr>
          <p:cNvPr name="Group 6" id="6"/>
          <p:cNvGrpSpPr/>
          <p:nvPr/>
        </p:nvGrpSpPr>
        <p:grpSpPr>
          <a:xfrm rot="0">
            <a:off x="8920785" y="6530419"/>
            <a:ext cx="771999" cy="771999"/>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grpSp>
        <p:nvGrpSpPr>
          <p:cNvPr name="Group 8" id="8"/>
          <p:cNvGrpSpPr/>
          <p:nvPr/>
        </p:nvGrpSpPr>
        <p:grpSpPr>
          <a:xfrm rot="0">
            <a:off x="8920785" y="5250578"/>
            <a:ext cx="771999" cy="771999"/>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grpSp>
        <p:nvGrpSpPr>
          <p:cNvPr name="Group 10" id="10"/>
          <p:cNvGrpSpPr/>
          <p:nvPr/>
        </p:nvGrpSpPr>
        <p:grpSpPr>
          <a:xfrm rot="0">
            <a:off x="8920785" y="7810260"/>
            <a:ext cx="771999" cy="771999"/>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sp>
        <p:nvSpPr>
          <p:cNvPr name="Freeform 12" id="12"/>
          <p:cNvSpPr/>
          <p:nvPr/>
        </p:nvSpPr>
        <p:spPr>
          <a:xfrm flipH="false" flipV="false" rot="0">
            <a:off x="-2221648" y="5143500"/>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13" id="13"/>
          <p:cNvSpPr/>
          <p:nvPr/>
        </p:nvSpPr>
        <p:spPr>
          <a:xfrm flipH="false" flipV="false" rot="0">
            <a:off x="-1346159" y="3695460"/>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3"/>
            <a:stretch>
              <a:fillRect l="0" t="0" r="0" b="0"/>
            </a:stretch>
          </a:blipFill>
        </p:spPr>
      </p:sp>
      <p:sp>
        <p:nvSpPr>
          <p:cNvPr name="Freeform 14" id="14"/>
          <p:cNvSpPr/>
          <p:nvPr/>
        </p:nvSpPr>
        <p:spPr>
          <a:xfrm flipH="false" flipV="false" rot="1432000">
            <a:off x="4416227" y="-2152011"/>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9034179" y="2661416"/>
            <a:ext cx="545211" cy="688086"/>
          </a:xfrm>
          <a:prstGeom prst="rect">
            <a:avLst/>
          </a:prstGeom>
        </p:spPr>
        <p:txBody>
          <a:bodyPr anchor="t" rtlCol="false" tIns="0" lIns="0" bIns="0" rIns="0">
            <a:spAutoFit/>
          </a:bodyPr>
          <a:lstStyle/>
          <a:p>
            <a:pPr algn="ctr">
              <a:lnSpc>
                <a:spcPts val="5652"/>
              </a:lnSpc>
            </a:pPr>
            <a:r>
              <a:rPr lang="en-US" sz="3600">
                <a:solidFill>
                  <a:srgbClr val="273384"/>
                </a:solidFill>
                <a:latin typeface="Raleway Bold"/>
              </a:rPr>
              <a:t>1</a:t>
            </a:r>
          </a:p>
        </p:txBody>
      </p:sp>
      <p:sp>
        <p:nvSpPr>
          <p:cNvPr name="TextBox 16" id="16"/>
          <p:cNvSpPr txBox="true"/>
          <p:nvPr/>
        </p:nvSpPr>
        <p:spPr>
          <a:xfrm rot="0">
            <a:off x="9034179" y="3941257"/>
            <a:ext cx="545211" cy="688086"/>
          </a:xfrm>
          <a:prstGeom prst="rect">
            <a:avLst/>
          </a:prstGeom>
        </p:spPr>
        <p:txBody>
          <a:bodyPr anchor="t" rtlCol="false" tIns="0" lIns="0" bIns="0" rIns="0">
            <a:spAutoFit/>
          </a:bodyPr>
          <a:lstStyle/>
          <a:p>
            <a:pPr algn="ctr" marL="0" indent="0" lvl="1">
              <a:lnSpc>
                <a:spcPts val="5652"/>
              </a:lnSpc>
              <a:spcBef>
                <a:spcPct val="0"/>
              </a:spcBef>
            </a:pPr>
            <a:r>
              <a:rPr lang="en-US" sz="3600" u="none">
                <a:solidFill>
                  <a:srgbClr val="273384"/>
                </a:solidFill>
                <a:latin typeface="Raleway Bold"/>
              </a:rPr>
              <a:t>2</a:t>
            </a:r>
          </a:p>
        </p:txBody>
      </p:sp>
      <p:sp>
        <p:nvSpPr>
          <p:cNvPr name="TextBox 17" id="17"/>
          <p:cNvSpPr txBox="true"/>
          <p:nvPr/>
        </p:nvSpPr>
        <p:spPr>
          <a:xfrm rot="0">
            <a:off x="9034179" y="6460727"/>
            <a:ext cx="545211" cy="688086"/>
          </a:xfrm>
          <a:prstGeom prst="rect">
            <a:avLst/>
          </a:prstGeom>
        </p:spPr>
        <p:txBody>
          <a:bodyPr anchor="t" rtlCol="false" tIns="0" lIns="0" bIns="0" rIns="0">
            <a:spAutoFit/>
          </a:bodyPr>
          <a:lstStyle/>
          <a:p>
            <a:pPr algn="ctr" marL="0" indent="0" lvl="1">
              <a:lnSpc>
                <a:spcPts val="5652"/>
              </a:lnSpc>
              <a:spcBef>
                <a:spcPct val="0"/>
              </a:spcBef>
            </a:pPr>
            <a:r>
              <a:rPr lang="en-US" sz="3600" u="none">
                <a:solidFill>
                  <a:srgbClr val="273384"/>
                </a:solidFill>
                <a:latin typeface="Raleway Bold"/>
              </a:rPr>
              <a:t>4</a:t>
            </a:r>
          </a:p>
        </p:txBody>
      </p:sp>
      <p:sp>
        <p:nvSpPr>
          <p:cNvPr name="TextBox 18" id="18"/>
          <p:cNvSpPr txBox="true"/>
          <p:nvPr/>
        </p:nvSpPr>
        <p:spPr>
          <a:xfrm rot="0">
            <a:off x="9034179" y="5186501"/>
            <a:ext cx="545211" cy="688086"/>
          </a:xfrm>
          <a:prstGeom prst="rect">
            <a:avLst/>
          </a:prstGeom>
        </p:spPr>
        <p:txBody>
          <a:bodyPr anchor="t" rtlCol="false" tIns="0" lIns="0" bIns="0" rIns="0">
            <a:spAutoFit/>
          </a:bodyPr>
          <a:lstStyle/>
          <a:p>
            <a:pPr algn="ctr" marL="0" indent="0" lvl="1">
              <a:lnSpc>
                <a:spcPts val="5652"/>
              </a:lnSpc>
              <a:spcBef>
                <a:spcPct val="0"/>
              </a:spcBef>
            </a:pPr>
            <a:r>
              <a:rPr lang="en-US" sz="3600" u="none">
                <a:solidFill>
                  <a:srgbClr val="273384"/>
                </a:solidFill>
                <a:latin typeface="Raleway Bold"/>
              </a:rPr>
              <a:t>3</a:t>
            </a:r>
          </a:p>
        </p:txBody>
      </p:sp>
      <p:sp>
        <p:nvSpPr>
          <p:cNvPr name="TextBox 19" id="19"/>
          <p:cNvSpPr txBox="true"/>
          <p:nvPr/>
        </p:nvSpPr>
        <p:spPr>
          <a:xfrm rot="0">
            <a:off x="9034179" y="7740568"/>
            <a:ext cx="545211" cy="688086"/>
          </a:xfrm>
          <a:prstGeom prst="rect">
            <a:avLst/>
          </a:prstGeom>
        </p:spPr>
        <p:txBody>
          <a:bodyPr anchor="t" rtlCol="false" tIns="0" lIns="0" bIns="0" rIns="0">
            <a:spAutoFit/>
          </a:bodyPr>
          <a:lstStyle/>
          <a:p>
            <a:pPr algn="ctr" marL="0" indent="0" lvl="1">
              <a:lnSpc>
                <a:spcPts val="5652"/>
              </a:lnSpc>
              <a:spcBef>
                <a:spcPct val="0"/>
              </a:spcBef>
            </a:pPr>
            <a:r>
              <a:rPr lang="en-US" sz="3600" u="none">
                <a:solidFill>
                  <a:srgbClr val="273384"/>
                </a:solidFill>
                <a:latin typeface="Raleway Bold"/>
              </a:rPr>
              <a:t>5</a:t>
            </a:r>
          </a:p>
        </p:txBody>
      </p:sp>
      <p:sp>
        <p:nvSpPr>
          <p:cNvPr name="TextBox 20" id="20"/>
          <p:cNvSpPr txBox="true"/>
          <p:nvPr/>
        </p:nvSpPr>
        <p:spPr>
          <a:xfrm rot="0">
            <a:off x="1028700" y="2700422"/>
            <a:ext cx="6239842" cy="1928920"/>
          </a:xfrm>
          <a:prstGeom prst="rect">
            <a:avLst/>
          </a:prstGeom>
        </p:spPr>
        <p:txBody>
          <a:bodyPr anchor="t" rtlCol="false" tIns="0" lIns="0" bIns="0" rIns="0">
            <a:spAutoFit/>
          </a:bodyPr>
          <a:lstStyle/>
          <a:p>
            <a:pPr algn="l" marL="0" indent="0" lvl="0">
              <a:lnSpc>
                <a:spcPts val="15350"/>
              </a:lnSpc>
              <a:spcBef>
                <a:spcPct val="0"/>
              </a:spcBef>
            </a:pPr>
            <a:r>
              <a:rPr lang="en-US" sz="12792">
                <a:solidFill>
                  <a:srgbClr val="273384"/>
                </a:solidFill>
                <a:latin typeface="Eczar SemiBold Bold"/>
              </a:rPr>
              <a:t>Agenda</a:t>
            </a:r>
          </a:p>
        </p:txBody>
      </p:sp>
      <p:sp>
        <p:nvSpPr>
          <p:cNvPr name="Freeform 21" id="21"/>
          <p:cNvSpPr/>
          <p:nvPr/>
        </p:nvSpPr>
        <p:spPr>
          <a:xfrm flipH="false" flipV="false" rot="-1149178">
            <a:off x="15144750" y="8594576"/>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0">
            <a:off x="-470670" y="-5686232"/>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3"/>
            <a:stretch>
              <a:fillRect l="0" t="0" r="0" b="0"/>
            </a:stretch>
          </a:blipFill>
        </p:spPr>
      </p:sp>
      <p:sp>
        <p:nvSpPr>
          <p:cNvPr name="Freeform 23" id="23"/>
          <p:cNvSpPr/>
          <p:nvPr/>
        </p:nvSpPr>
        <p:spPr>
          <a:xfrm flipH="false" flipV="false" rot="0">
            <a:off x="16014226" y="3644150"/>
            <a:ext cx="5371687" cy="5972688"/>
          </a:xfrm>
          <a:custGeom>
            <a:avLst/>
            <a:gdLst/>
            <a:ahLst/>
            <a:cxnLst/>
            <a:rect r="r" b="b" t="t" l="l"/>
            <a:pathLst>
              <a:path h="5972688" w="5371687">
                <a:moveTo>
                  <a:pt x="0" y="0"/>
                </a:moveTo>
                <a:lnTo>
                  <a:pt x="5371687" y="0"/>
                </a:lnTo>
                <a:lnTo>
                  <a:pt x="5371687" y="5972688"/>
                </a:lnTo>
                <a:lnTo>
                  <a:pt x="0" y="5972688"/>
                </a:lnTo>
                <a:lnTo>
                  <a:pt x="0" y="0"/>
                </a:lnTo>
                <a:close/>
              </a:path>
            </a:pathLst>
          </a:custGeom>
          <a:blipFill>
            <a:blip r:embed="rId3"/>
            <a:stretch>
              <a:fillRect l="0" t="0" r="0" b="0"/>
            </a:stretch>
          </a:blipFill>
        </p:spPr>
      </p:sp>
      <p:sp>
        <p:nvSpPr>
          <p:cNvPr name="TextBox 24" id="24"/>
          <p:cNvSpPr txBox="true"/>
          <p:nvPr/>
        </p:nvSpPr>
        <p:spPr>
          <a:xfrm rot="0">
            <a:off x="10336602" y="5077720"/>
            <a:ext cx="7322748" cy="788035"/>
          </a:xfrm>
          <a:prstGeom prst="rect">
            <a:avLst/>
          </a:prstGeom>
        </p:spPr>
        <p:txBody>
          <a:bodyPr anchor="t" rtlCol="false" tIns="0" lIns="0" bIns="0" rIns="0">
            <a:spAutoFit/>
          </a:bodyPr>
          <a:lstStyle/>
          <a:p>
            <a:pPr algn="l">
              <a:lnSpc>
                <a:spcPts val="6799"/>
              </a:lnSpc>
            </a:pPr>
            <a:r>
              <a:rPr lang="en-US" sz="3399">
                <a:solidFill>
                  <a:srgbClr val="000000"/>
                </a:solidFill>
                <a:latin typeface="Raleway"/>
              </a:rPr>
              <a:t>Literature Review</a:t>
            </a:r>
          </a:p>
        </p:txBody>
      </p:sp>
      <p:sp>
        <p:nvSpPr>
          <p:cNvPr name="TextBox 25" id="25"/>
          <p:cNvSpPr txBox="true"/>
          <p:nvPr/>
        </p:nvSpPr>
        <p:spPr>
          <a:xfrm rot="0">
            <a:off x="10336602" y="6279149"/>
            <a:ext cx="7322748" cy="788035"/>
          </a:xfrm>
          <a:prstGeom prst="rect">
            <a:avLst/>
          </a:prstGeom>
        </p:spPr>
        <p:txBody>
          <a:bodyPr anchor="t" rtlCol="false" tIns="0" lIns="0" bIns="0" rIns="0">
            <a:spAutoFit/>
          </a:bodyPr>
          <a:lstStyle/>
          <a:p>
            <a:pPr algn="l">
              <a:lnSpc>
                <a:spcPts val="6799"/>
              </a:lnSpc>
            </a:pPr>
            <a:r>
              <a:rPr lang="en-US" sz="3399">
                <a:solidFill>
                  <a:srgbClr val="000000"/>
                </a:solidFill>
                <a:latin typeface="Raleway"/>
              </a:rPr>
              <a:t>Prediction</a:t>
            </a:r>
          </a:p>
        </p:txBody>
      </p:sp>
      <p:sp>
        <p:nvSpPr>
          <p:cNvPr name="TextBox 26" id="26"/>
          <p:cNvSpPr txBox="true"/>
          <p:nvPr/>
        </p:nvSpPr>
        <p:spPr>
          <a:xfrm rot="0">
            <a:off x="10336602" y="7480579"/>
            <a:ext cx="7322748" cy="788035"/>
          </a:xfrm>
          <a:prstGeom prst="rect">
            <a:avLst/>
          </a:prstGeom>
        </p:spPr>
        <p:txBody>
          <a:bodyPr anchor="t" rtlCol="false" tIns="0" lIns="0" bIns="0" rIns="0">
            <a:spAutoFit/>
          </a:bodyPr>
          <a:lstStyle/>
          <a:p>
            <a:pPr algn="l">
              <a:lnSpc>
                <a:spcPts val="6799"/>
              </a:lnSpc>
            </a:pPr>
            <a:r>
              <a:rPr lang="en-US" sz="3399">
                <a:solidFill>
                  <a:srgbClr val="000000"/>
                </a:solidFill>
                <a:latin typeface="Raleway"/>
              </a:rPr>
              <a:t>Visualisation</a:t>
            </a:r>
          </a:p>
        </p:txBody>
      </p:sp>
      <p:sp>
        <p:nvSpPr>
          <p:cNvPr name="TextBox 27" id="27"/>
          <p:cNvSpPr txBox="true"/>
          <p:nvPr/>
        </p:nvSpPr>
        <p:spPr>
          <a:xfrm rot="0">
            <a:off x="10336602" y="3876290"/>
            <a:ext cx="7322748" cy="788035"/>
          </a:xfrm>
          <a:prstGeom prst="rect">
            <a:avLst/>
          </a:prstGeom>
        </p:spPr>
        <p:txBody>
          <a:bodyPr anchor="t" rtlCol="false" tIns="0" lIns="0" bIns="0" rIns="0">
            <a:spAutoFit/>
          </a:bodyPr>
          <a:lstStyle/>
          <a:p>
            <a:pPr algn="l">
              <a:lnSpc>
                <a:spcPts val="6799"/>
              </a:lnSpc>
            </a:pPr>
            <a:r>
              <a:rPr lang="en-US" sz="3399">
                <a:solidFill>
                  <a:srgbClr val="000000"/>
                </a:solidFill>
                <a:latin typeface="Raleway"/>
              </a:rPr>
              <a:t>Domain Knowledge</a:t>
            </a:r>
          </a:p>
        </p:txBody>
      </p:sp>
      <p:sp>
        <p:nvSpPr>
          <p:cNvPr name="TextBox 28" id="28"/>
          <p:cNvSpPr txBox="true"/>
          <p:nvPr/>
        </p:nvSpPr>
        <p:spPr>
          <a:xfrm rot="0">
            <a:off x="10336602" y="2674861"/>
            <a:ext cx="7322748" cy="788035"/>
          </a:xfrm>
          <a:prstGeom prst="rect">
            <a:avLst/>
          </a:prstGeom>
        </p:spPr>
        <p:txBody>
          <a:bodyPr anchor="t" rtlCol="false" tIns="0" lIns="0" bIns="0" rIns="0">
            <a:spAutoFit/>
          </a:bodyPr>
          <a:lstStyle/>
          <a:p>
            <a:pPr algn="l">
              <a:lnSpc>
                <a:spcPts val="6799"/>
              </a:lnSpc>
            </a:pPr>
            <a:r>
              <a:rPr lang="en-US" sz="3399">
                <a:solidFill>
                  <a:srgbClr val="000000"/>
                </a:solidFill>
                <a:latin typeface="Raleway"/>
              </a:rPr>
              <a:t>Problem Statement</a:t>
            </a:r>
          </a:p>
        </p:txBody>
      </p:sp>
      <p:grpSp>
        <p:nvGrpSpPr>
          <p:cNvPr name="Group 29" id="29"/>
          <p:cNvGrpSpPr/>
          <p:nvPr/>
        </p:nvGrpSpPr>
        <p:grpSpPr>
          <a:xfrm rot="0">
            <a:off x="8920785" y="8958233"/>
            <a:ext cx="771999" cy="771999"/>
            <a:chOff x="0" y="0"/>
            <a:chExt cx="6350000" cy="6350000"/>
          </a:xfrm>
        </p:grpSpPr>
        <p:sp>
          <p:nvSpPr>
            <p:cNvPr name="Freeform 30" id="3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sp>
        <p:nvSpPr>
          <p:cNvPr name="TextBox 31" id="31"/>
          <p:cNvSpPr txBox="true"/>
          <p:nvPr/>
        </p:nvSpPr>
        <p:spPr>
          <a:xfrm rot="0">
            <a:off x="9034179" y="8884539"/>
            <a:ext cx="545211" cy="1402461"/>
          </a:xfrm>
          <a:prstGeom prst="rect">
            <a:avLst/>
          </a:prstGeom>
        </p:spPr>
        <p:txBody>
          <a:bodyPr anchor="t" rtlCol="false" tIns="0" lIns="0" bIns="0" rIns="0">
            <a:spAutoFit/>
          </a:bodyPr>
          <a:lstStyle/>
          <a:p>
            <a:pPr algn="ctr">
              <a:lnSpc>
                <a:spcPts val="5652"/>
              </a:lnSpc>
            </a:pPr>
            <a:r>
              <a:rPr lang="en-US" sz="3600">
                <a:solidFill>
                  <a:srgbClr val="273384"/>
                </a:solidFill>
                <a:latin typeface="Raleway Bold"/>
              </a:rPr>
              <a:t>6</a:t>
            </a:r>
          </a:p>
          <a:p>
            <a:pPr algn="ctr" marL="0" indent="0" lvl="1">
              <a:lnSpc>
                <a:spcPts val="5652"/>
              </a:lnSpc>
              <a:spcBef>
                <a:spcPct val="0"/>
              </a:spcBef>
            </a:pPr>
          </a:p>
        </p:txBody>
      </p:sp>
      <p:sp>
        <p:nvSpPr>
          <p:cNvPr name="TextBox 32" id="32"/>
          <p:cNvSpPr txBox="true"/>
          <p:nvPr/>
        </p:nvSpPr>
        <p:spPr>
          <a:xfrm rot="0">
            <a:off x="10336602" y="8682008"/>
            <a:ext cx="7322748" cy="788035"/>
          </a:xfrm>
          <a:prstGeom prst="rect">
            <a:avLst/>
          </a:prstGeom>
        </p:spPr>
        <p:txBody>
          <a:bodyPr anchor="t" rtlCol="false" tIns="0" lIns="0" bIns="0" rIns="0">
            <a:spAutoFit/>
          </a:bodyPr>
          <a:lstStyle/>
          <a:p>
            <a:pPr algn="l">
              <a:lnSpc>
                <a:spcPts val="6799"/>
              </a:lnSpc>
            </a:pPr>
            <a:r>
              <a:rPr lang="en-US" sz="3399">
                <a:solidFill>
                  <a:srgbClr val="000000"/>
                </a:solidFill>
                <a:latin typeface="Raleway"/>
              </a:rPr>
              <a:t>Future Extension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03203" y="-2978063"/>
            <a:ext cx="18694406" cy="4605433"/>
          </a:xfrm>
          <a:custGeom>
            <a:avLst/>
            <a:gdLst/>
            <a:ahLst/>
            <a:cxnLst/>
            <a:rect r="r" b="b" t="t" l="l"/>
            <a:pathLst>
              <a:path h="4605433" w="18694406">
                <a:moveTo>
                  <a:pt x="0" y="0"/>
                </a:moveTo>
                <a:lnTo>
                  <a:pt x="18694406" y="0"/>
                </a:lnTo>
                <a:lnTo>
                  <a:pt x="18694406" y="4605433"/>
                </a:lnTo>
                <a:lnTo>
                  <a:pt x="0" y="4605433"/>
                </a:lnTo>
                <a:lnTo>
                  <a:pt x="0" y="0"/>
                </a:lnTo>
                <a:close/>
              </a:path>
            </a:pathLst>
          </a:custGeom>
          <a:blipFill>
            <a:blip r:embed="rId2"/>
            <a:stretch>
              <a:fillRect l="0" t="-7590" r="0" b="-7590"/>
            </a:stretch>
          </a:blipFill>
        </p:spPr>
      </p:sp>
      <p:sp>
        <p:nvSpPr>
          <p:cNvPr name="Freeform 3" id="3"/>
          <p:cNvSpPr/>
          <p:nvPr/>
        </p:nvSpPr>
        <p:spPr>
          <a:xfrm flipH="false" flipV="false" rot="0">
            <a:off x="-3342004"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4" id="4"/>
          <p:cNvSpPr/>
          <p:nvPr/>
        </p:nvSpPr>
        <p:spPr>
          <a:xfrm flipH="false" flipV="false" rot="-7038826">
            <a:off x="-2729619" y="3014974"/>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387424">
            <a:off x="-1498605" y="5265349"/>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Freeform 6" id="6"/>
          <p:cNvSpPr/>
          <p:nvPr/>
        </p:nvSpPr>
        <p:spPr>
          <a:xfrm flipH="false" flipV="false" rot="0">
            <a:off x="13853507"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7" id="7"/>
          <p:cNvSpPr/>
          <p:nvPr/>
        </p:nvSpPr>
        <p:spPr>
          <a:xfrm flipH="false" flipV="false" rot="-7038826">
            <a:off x="16280231" y="3784779"/>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387424">
            <a:off x="11834683" y="5584357"/>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TextBox 9" id="9"/>
          <p:cNvSpPr txBox="true"/>
          <p:nvPr/>
        </p:nvSpPr>
        <p:spPr>
          <a:xfrm rot="0">
            <a:off x="3299542" y="2530524"/>
            <a:ext cx="11688915" cy="6983984"/>
          </a:xfrm>
          <a:prstGeom prst="rect">
            <a:avLst/>
          </a:prstGeom>
        </p:spPr>
        <p:txBody>
          <a:bodyPr anchor="t" rtlCol="false" tIns="0" lIns="0" bIns="0" rIns="0">
            <a:spAutoFit/>
          </a:bodyPr>
          <a:lstStyle/>
          <a:p>
            <a:pPr algn="just">
              <a:lnSpc>
                <a:spcPts val="5052"/>
              </a:lnSpc>
            </a:pPr>
            <a:r>
              <a:rPr lang="en-US" sz="3099">
                <a:solidFill>
                  <a:srgbClr val="000000"/>
                </a:solidFill>
                <a:latin typeface="Raleway"/>
              </a:rPr>
              <a:t>To Develop a machine learning model to predict cancer incidence rates among various states in India solely based on historical data. Utilize features such as population demographics, cancer prevalence trends, and any other relevant historical indicators to forecast cancer incidence rates for each state over the next 20 years. The objective is to provide accurate predictions that can assist healthcare planners and policymakers in understanding the future cancer burden across different regions of India, thereby facilitating resource allocation and the implementation of targeted interventions to address anticipated healthcare needs.</a:t>
            </a:r>
          </a:p>
        </p:txBody>
      </p:sp>
      <p:sp>
        <p:nvSpPr>
          <p:cNvPr name="Freeform 10" id="10"/>
          <p:cNvSpPr/>
          <p:nvPr/>
        </p:nvSpPr>
        <p:spPr>
          <a:xfrm flipH="false" flipV="false" rot="0">
            <a:off x="5198919" y="2336434"/>
            <a:ext cx="7890162" cy="122645"/>
          </a:xfrm>
          <a:custGeom>
            <a:avLst/>
            <a:gdLst/>
            <a:ahLst/>
            <a:cxnLst/>
            <a:rect r="r" b="b" t="t" l="l"/>
            <a:pathLst>
              <a:path h="122645" w="7890162">
                <a:moveTo>
                  <a:pt x="0" y="0"/>
                </a:moveTo>
                <a:lnTo>
                  <a:pt x="7890162" y="0"/>
                </a:lnTo>
                <a:lnTo>
                  <a:pt x="7890162" y="122645"/>
                </a:lnTo>
                <a:lnTo>
                  <a:pt x="0" y="1226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3982886" y="899723"/>
            <a:ext cx="10322228" cy="1398143"/>
          </a:xfrm>
          <a:prstGeom prst="rect">
            <a:avLst/>
          </a:prstGeom>
        </p:spPr>
        <p:txBody>
          <a:bodyPr anchor="t" rtlCol="false" tIns="0" lIns="0" bIns="0" rIns="0">
            <a:spAutoFit/>
          </a:bodyPr>
          <a:lstStyle/>
          <a:p>
            <a:pPr algn="ctr">
              <a:lnSpc>
                <a:spcPts val="11175"/>
              </a:lnSpc>
            </a:pPr>
            <a:r>
              <a:rPr lang="en-US" sz="8799">
                <a:solidFill>
                  <a:srgbClr val="273384"/>
                </a:solidFill>
                <a:latin typeface="Eczar SemiBold"/>
              </a:rPr>
              <a:t>Problem Statement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03203" y="-2978063"/>
            <a:ext cx="18694406" cy="4605433"/>
          </a:xfrm>
          <a:custGeom>
            <a:avLst/>
            <a:gdLst/>
            <a:ahLst/>
            <a:cxnLst/>
            <a:rect r="r" b="b" t="t" l="l"/>
            <a:pathLst>
              <a:path h="4605433" w="18694406">
                <a:moveTo>
                  <a:pt x="0" y="0"/>
                </a:moveTo>
                <a:lnTo>
                  <a:pt x="18694406" y="0"/>
                </a:lnTo>
                <a:lnTo>
                  <a:pt x="18694406" y="4605433"/>
                </a:lnTo>
                <a:lnTo>
                  <a:pt x="0" y="4605433"/>
                </a:lnTo>
                <a:lnTo>
                  <a:pt x="0" y="0"/>
                </a:lnTo>
                <a:close/>
              </a:path>
            </a:pathLst>
          </a:custGeom>
          <a:blipFill>
            <a:blip r:embed="rId2"/>
            <a:stretch>
              <a:fillRect l="0" t="-7590" r="0" b="-7590"/>
            </a:stretch>
          </a:blipFill>
        </p:spPr>
      </p:sp>
      <p:sp>
        <p:nvSpPr>
          <p:cNvPr name="Freeform 3" id="3"/>
          <p:cNvSpPr/>
          <p:nvPr/>
        </p:nvSpPr>
        <p:spPr>
          <a:xfrm flipH="false" flipV="false" rot="0">
            <a:off x="-3342004"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4" id="4"/>
          <p:cNvSpPr/>
          <p:nvPr/>
        </p:nvSpPr>
        <p:spPr>
          <a:xfrm flipH="false" flipV="false" rot="-7038826">
            <a:off x="-2729619" y="3014974"/>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387424">
            <a:off x="-1498605" y="5265349"/>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Freeform 6" id="6"/>
          <p:cNvSpPr/>
          <p:nvPr/>
        </p:nvSpPr>
        <p:spPr>
          <a:xfrm flipH="false" flipV="false" rot="0">
            <a:off x="13853507"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7" id="7"/>
          <p:cNvSpPr/>
          <p:nvPr/>
        </p:nvSpPr>
        <p:spPr>
          <a:xfrm flipH="false" flipV="false" rot="-7038826">
            <a:off x="16280231" y="3784779"/>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387424">
            <a:off x="11834683" y="5584357"/>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TextBox 9" id="9"/>
          <p:cNvSpPr txBox="true"/>
          <p:nvPr/>
        </p:nvSpPr>
        <p:spPr>
          <a:xfrm rot="0">
            <a:off x="3224558" y="1325870"/>
            <a:ext cx="11959422" cy="10641061"/>
          </a:xfrm>
          <a:prstGeom prst="rect">
            <a:avLst/>
          </a:prstGeom>
        </p:spPr>
        <p:txBody>
          <a:bodyPr anchor="t" rtlCol="false" tIns="0" lIns="0" bIns="0" rIns="0">
            <a:spAutoFit/>
          </a:bodyPr>
          <a:lstStyle/>
          <a:p>
            <a:pPr algn="just">
              <a:lnSpc>
                <a:spcPts val="3671"/>
              </a:lnSpc>
            </a:pPr>
          </a:p>
          <a:p>
            <a:pPr algn="just" marL="486291" indent="-243145" lvl="1">
              <a:lnSpc>
                <a:spcPts val="3671"/>
              </a:lnSpc>
              <a:buFont typeface="Arial"/>
              <a:buChar char="•"/>
            </a:pPr>
            <a:r>
              <a:rPr lang="en-US" sz="2252">
                <a:solidFill>
                  <a:srgbClr val="000000"/>
                </a:solidFill>
                <a:latin typeface="Raleway Bold"/>
              </a:rPr>
              <a:t>Cancer Basics</a:t>
            </a:r>
            <a:r>
              <a:rPr lang="en-US" sz="2252">
                <a:solidFill>
                  <a:srgbClr val="000000"/>
                </a:solidFill>
                <a:latin typeface="Raleway"/>
              </a:rPr>
              <a:t>:</a:t>
            </a:r>
          </a:p>
          <a:p>
            <a:pPr algn="just" marL="887251" indent="-295750" lvl="2">
              <a:lnSpc>
                <a:spcPts val="3349"/>
              </a:lnSpc>
              <a:buFont typeface="Arial"/>
              <a:buChar char="⚬"/>
            </a:pPr>
            <a:r>
              <a:rPr lang="en-US" sz="2054">
                <a:solidFill>
                  <a:srgbClr val="000000"/>
                </a:solidFill>
                <a:latin typeface="Raleway"/>
              </a:rPr>
              <a:t>Cancer is a group of diseases characterized by the uncontrolled growth and spread of   abnormal cells in the body.</a:t>
            </a:r>
          </a:p>
          <a:p>
            <a:pPr algn="just" marL="887251" indent="-295750" lvl="2">
              <a:lnSpc>
                <a:spcPts val="3349"/>
              </a:lnSpc>
              <a:buFont typeface="Arial"/>
              <a:buChar char="⚬"/>
            </a:pPr>
            <a:r>
              <a:rPr lang="en-US" sz="2054">
                <a:solidFill>
                  <a:srgbClr val="000000"/>
                </a:solidFill>
                <a:latin typeface="Raleway"/>
              </a:rPr>
              <a:t> It can affect almost any part of the body and may lead to serious health complications and death if not treated effectively.</a:t>
            </a:r>
            <a:r>
              <a:rPr lang="en-US" sz="2054">
                <a:solidFill>
                  <a:srgbClr val="000000"/>
                </a:solidFill>
                <a:latin typeface="Raleway"/>
              </a:rPr>
              <a:t>      </a:t>
            </a:r>
          </a:p>
          <a:p>
            <a:pPr algn="just" marL="443624" indent="-221812" lvl="1">
              <a:lnSpc>
                <a:spcPts val="3349"/>
              </a:lnSpc>
              <a:buFont typeface="Arial"/>
              <a:buChar char="•"/>
            </a:pPr>
            <a:r>
              <a:rPr lang="en-US" sz="2054">
                <a:solidFill>
                  <a:srgbClr val="000000"/>
                </a:solidFill>
                <a:latin typeface="Raleway Bold"/>
              </a:rPr>
              <a:t>Cancer Epidemiology:</a:t>
            </a:r>
          </a:p>
          <a:p>
            <a:pPr algn="just" marL="887248" indent="-295749" lvl="2">
              <a:lnSpc>
                <a:spcPts val="3349"/>
              </a:lnSpc>
              <a:buFont typeface="Arial"/>
              <a:buChar char="⚬"/>
            </a:pPr>
            <a:r>
              <a:rPr lang="en-US" sz="2054">
                <a:solidFill>
                  <a:srgbClr val="000000"/>
                </a:solidFill>
                <a:latin typeface="Raleway"/>
              </a:rPr>
              <a:t>Cancer incidence refers to the number of new cancer cases diagnosed in a specific population over a given time period.</a:t>
            </a:r>
          </a:p>
          <a:p>
            <a:pPr algn="just" marL="887248" indent="-295749" lvl="2">
              <a:lnSpc>
                <a:spcPts val="3349"/>
              </a:lnSpc>
              <a:buFont typeface="Arial"/>
              <a:buChar char="⚬"/>
            </a:pPr>
            <a:r>
              <a:rPr lang="en-US" sz="2054">
                <a:solidFill>
                  <a:srgbClr val="000000"/>
                </a:solidFill>
                <a:latin typeface="Raleway"/>
              </a:rPr>
              <a:t>Cancer prevalence refers to the total number of people living with cancer within a population at a specific point in time.</a:t>
            </a:r>
          </a:p>
          <a:p>
            <a:pPr algn="just" marL="887248" indent="-295749" lvl="2">
              <a:lnSpc>
                <a:spcPts val="3349"/>
              </a:lnSpc>
              <a:buFont typeface="Arial"/>
              <a:buChar char="⚬"/>
            </a:pPr>
            <a:r>
              <a:rPr lang="en-US" sz="2054">
                <a:solidFill>
                  <a:srgbClr val="000000"/>
                </a:solidFill>
                <a:latin typeface="Raleway"/>
              </a:rPr>
              <a:t> Cancer mortality refers to the number of deaths attributed to cancer within a population over a given time period.</a:t>
            </a:r>
            <a:r>
              <a:rPr lang="en-US" sz="2054">
                <a:solidFill>
                  <a:srgbClr val="000000"/>
                </a:solidFill>
                <a:latin typeface="Raleway"/>
              </a:rPr>
              <a:t>         </a:t>
            </a:r>
          </a:p>
          <a:p>
            <a:pPr algn="just" marL="443624" indent="-221812" lvl="1">
              <a:lnSpc>
                <a:spcPts val="3349"/>
              </a:lnSpc>
              <a:buFont typeface="Arial"/>
              <a:buChar char="•"/>
            </a:pPr>
            <a:r>
              <a:rPr lang="en-US" sz="2054">
                <a:solidFill>
                  <a:srgbClr val="000000"/>
                </a:solidFill>
                <a:latin typeface="Raleway Bold"/>
              </a:rPr>
              <a:t>Risk Factors:</a:t>
            </a:r>
          </a:p>
          <a:p>
            <a:pPr algn="just" marL="887248" indent="-295749" lvl="2">
              <a:lnSpc>
                <a:spcPts val="3349"/>
              </a:lnSpc>
              <a:buFont typeface="Arial"/>
              <a:buChar char="⚬"/>
            </a:pPr>
            <a:r>
              <a:rPr lang="en-US" sz="2054">
                <a:solidFill>
                  <a:srgbClr val="000000"/>
                </a:solidFill>
                <a:latin typeface="Raleway"/>
              </a:rPr>
              <a:t> Various factors contribute to the development of cancer, including genetic predisposition, environmental exposures (e.g., tobacco smoke, UV radiation), lifestyle choices (e.g., diet, physical activity), infectious agents (e.g., HPV, H. pylori), and occupational hazards.</a:t>
            </a:r>
          </a:p>
          <a:p>
            <a:pPr algn="just" marL="887248" indent="-295749" lvl="2">
              <a:lnSpc>
                <a:spcPts val="3349"/>
              </a:lnSpc>
              <a:buFont typeface="Arial"/>
              <a:buChar char="⚬"/>
            </a:pPr>
            <a:r>
              <a:rPr lang="en-US" sz="2054">
                <a:solidFill>
                  <a:srgbClr val="000000"/>
                </a:solidFill>
                <a:latin typeface="Raleway"/>
              </a:rPr>
              <a:t>Some risk factors are modifiable (e.g., smoking cessation, healthy diet), while others are non-modifiable (e.g., age, family history).</a:t>
            </a:r>
          </a:p>
          <a:p>
            <a:pPr algn="just">
              <a:lnSpc>
                <a:spcPts val="3349"/>
              </a:lnSpc>
            </a:pPr>
          </a:p>
          <a:p>
            <a:pPr algn="just">
              <a:lnSpc>
                <a:spcPts val="3349"/>
              </a:lnSpc>
            </a:pPr>
            <a:r>
              <a:rPr lang="en-US" sz="2054">
                <a:solidFill>
                  <a:srgbClr val="000000"/>
                </a:solidFill>
                <a:latin typeface="Raleway Bold"/>
              </a:rPr>
              <a:t>                 </a:t>
            </a:r>
          </a:p>
          <a:p>
            <a:pPr algn="just">
              <a:lnSpc>
                <a:spcPts val="3349"/>
              </a:lnSpc>
            </a:pPr>
          </a:p>
          <a:p>
            <a:pPr algn="just">
              <a:lnSpc>
                <a:spcPts val="3349"/>
              </a:lnSpc>
            </a:pPr>
          </a:p>
          <a:p>
            <a:pPr algn="just">
              <a:lnSpc>
                <a:spcPts val="3349"/>
              </a:lnSpc>
            </a:pPr>
          </a:p>
          <a:p>
            <a:pPr algn="just">
              <a:lnSpc>
                <a:spcPts val="3349"/>
              </a:lnSpc>
            </a:pPr>
          </a:p>
        </p:txBody>
      </p:sp>
      <p:sp>
        <p:nvSpPr>
          <p:cNvPr name="Freeform 10" id="10"/>
          <p:cNvSpPr/>
          <p:nvPr/>
        </p:nvSpPr>
        <p:spPr>
          <a:xfrm flipH="false" flipV="false" rot="0">
            <a:off x="5198919" y="1627370"/>
            <a:ext cx="7890162" cy="122645"/>
          </a:xfrm>
          <a:custGeom>
            <a:avLst/>
            <a:gdLst/>
            <a:ahLst/>
            <a:cxnLst/>
            <a:rect r="r" b="b" t="t" l="l"/>
            <a:pathLst>
              <a:path h="122645" w="7890162">
                <a:moveTo>
                  <a:pt x="0" y="0"/>
                </a:moveTo>
                <a:lnTo>
                  <a:pt x="7890162" y="0"/>
                </a:lnTo>
                <a:lnTo>
                  <a:pt x="7890162" y="122645"/>
                </a:lnTo>
                <a:lnTo>
                  <a:pt x="0" y="1226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2722922" y="229226"/>
            <a:ext cx="12842156" cy="1398143"/>
          </a:xfrm>
          <a:prstGeom prst="rect">
            <a:avLst/>
          </a:prstGeom>
        </p:spPr>
        <p:txBody>
          <a:bodyPr anchor="t" rtlCol="false" tIns="0" lIns="0" bIns="0" rIns="0">
            <a:spAutoFit/>
          </a:bodyPr>
          <a:lstStyle/>
          <a:p>
            <a:pPr algn="ctr">
              <a:lnSpc>
                <a:spcPts val="11175"/>
              </a:lnSpc>
            </a:pPr>
            <a:r>
              <a:rPr lang="en-US" sz="8799">
                <a:solidFill>
                  <a:srgbClr val="273384"/>
                </a:solidFill>
                <a:latin typeface="Eczar SemiBold Bold"/>
              </a:rPr>
              <a:t>Domain Knowledge: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03203" y="-2978063"/>
            <a:ext cx="18694406" cy="4605433"/>
          </a:xfrm>
          <a:custGeom>
            <a:avLst/>
            <a:gdLst/>
            <a:ahLst/>
            <a:cxnLst/>
            <a:rect r="r" b="b" t="t" l="l"/>
            <a:pathLst>
              <a:path h="4605433" w="18694406">
                <a:moveTo>
                  <a:pt x="0" y="0"/>
                </a:moveTo>
                <a:lnTo>
                  <a:pt x="18694406" y="0"/>
                </a:lnTo>
                <a:lnTo>
                  <a:pt x="18694406" y="4605433"/>
                </a:lnTo>
                <a:lnTo>
                  <a:pt x="0" y="4605433"/>
                </a:lnTo>
                <a:lnTo>
                  <a:pt x="0" y="0"/>
                </a:lnTo>
                <a:close/>
              </a:path>
            </a:pathLst>
          </a:custGeom>
          <a:blipFill>
            <a:blip r:embed="rId2"/>
            <a:stretch>
              <a:fillRect l="0" t="-7590" r="0" b="-7590"/>
            </a:stretch>
          </a:blipFill>
        </p:spPr>
      </p:sp>
      <p:sp>
        <p:nvSpPr>
          <p:cNvPr name="Freeform 3" id="3"/>
          <p:cNvSpPr/>
          <p:nvPr/>
        </p:nvSpPr>
        <p:spPr>
          <a:xfrm flipH="false" flipV="false" rot="0">
            <a:off x="-3342004"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4" id="4"/>
          <p:cNvSpPr/>
          <p:nvPr/>
        </p:nvSpPr>
        <p:spPr>
          <a:xfrm flipH="false" flipV="false" rot="-7038826">
            <a:off x="-2729619" y="3014974"/>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387424">
            <a:off x="-1498605" y="5265349"/>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Freeform 6" id="6"/>
          <p:cNvSpPr/>
          <p:nvPr/>
        </p:nvSpPr>
        <p:spPr>
          <a:xfrm flipH="false" flipV="false" rot="0">
            <a:off x="13853507"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7" id="7"/>
          <p:cNvSpPr/>
          <p:nvPr/>
        </p:nvSpPr>
        <p:spPr>
          <a:xfrm flipH="false" flipV="false" rot="-7038826">
            <a:off x="16280231" y="3784779"/>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387424">
            <a:off x="11834683" y="5584357"/>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TextBox 9" id="9"/>
          <p:cNvSpPr txBox="true"/>
          <p:nvPr/>
        </p:nvSpPr>
        <p:spPr>
          <a:xfrm rot="0">
            <a:off x="3164289" y="1304251"/>
            <a:ext cx="12400789" cy="11249030"/>
          </a:xfrm>
          <a:prstGeom prst="rect">
            <a:avLst/>
          </a:prstGeom>
        </p:spPr>
        <p:txBody>
          <a:bodyPr anchor="t" rtlCol="false" tIns="0" lIns="0" bIns="0" rIns="0">
            <a:spAutoFit/>
          </a:bodyPr>
          <a:lstStyle/>
          <a:p>
            <a:pPr algn="just">
              <a:lnSpc>
                <a:spcPts val="3769"/>
              </a:lnSpc>
            </a:pPr>
          </a:p>
          <a:p>
            <a:pPr algn="just" marL="499241" indent="-249620" lvl="1">
              <a:lnSpc>
                <a:spcPts val="3769"/>
              </a:lnSpc>
              <a:buFont typeface="Arial"/>
              <a:buChar char="•"/>
            </a:pPr>
            <a:r>
              <a:rPr lang="en-US" sz="2312">
                <a:solidFill>
                  <a:srgbClr val="000000"/>
                </a:solidFill>
                <a:latin typeface="Raleway Bold"/>
              </a:rPr>
              <a:t>Cancer Screening and Diagnosis:</a:t>
            </a:r>
          </a:p>
          <a:p>
            <a:pPr algn="just" marL="909824" indent="-303275" lvl="2">
              <a:lnSpc>
                <a:spcPts val="3434"/>
              </a:lnSpc>
              <a:buFont typeface="Arial"/>
              <a:buChar char="⚬"/>
            </a:pPr>
            <a:r>
              <a:rPr lang="en-US" sz="2107">
                <a:solidFill>
                  <a:srgbClr val="000000"/>
                </a:solidFill>
                <a:latin typeface="Raleway"/>
              </a:rPr>
              <a:t>Early detection of cancer through screening can improve treatment outcomes and survival rates.</a:t>
            </a:r>
          </a:p>
          <a:p>
            <a:pPr algn="just" marL="909824" indent="-303275" lvl="2">
              <a:lnSpc>
                <a:spcPts val="3434"/>
              </a:lnSpc>
              <a:buFont typeface="Arial"/>
              <a:buChar char="⚬"/>
            </a:pPr>
            <a:r>
              <a:rPr lang="en-US" sz="2107">
                <a:solidFill>
                  <a:srgbClr val="000000"/>
                </a:solidFill>
                <a:latin typeface="Raleway"/>
              </a:rPr>
              <a:t>Common screening tests include mammography for breast cancer, colonoscopy for colorectal cancer, Pap smear for cervical cancer, and PSA testing for prostate cancer.</a:t>
            </a:r>
          </a:p>
          <a:p>
            <a:pPr algn="just" marL="909824" indent="-303275" lvl="2">
              <a:lnSpc>
                <a:spcPts val="3434"/>
              </a:lnSpc>
              <a:buFont typeface="Arial"/>
              <a:buChar char="⚬"/>
            </a:pPr>
            <a:r>
              <a:rPr lang="en-US" sz="2107">
                <a:solidFill>
                  <a:srgbClr val="000000"/>
                </a:solidFill>
                <a:latin typeface="Raleway"/>
              </a:rPr>
              <a:t>Diagnosis of cancer involves a combination of physical examination, imaging tests (e.g., X-rays, MRI), laboratory tests (e.g., blood tests, biopsies), and pathological analysis of tissue samples.</a:t>
            </a:r>
          </a:p>
          <a:p>
            <a:pPr algn="just" marL="454912" indent="-227456" lvl="1">
              <a:lnSpc>
                <a:spcPts val="3434"/>
              </a:lnSpc>
              <a:buFont typeface="Arial"/>
              <a:buChar char="•"/>
            </a:pPr>
            <a:r>
              <a:rPr lang="en-US" sz="2107">
                <a:solidFill>
                  <a:srgbClr val="000000"/>
                </a:solidFill>
                <a:latin typeface="Raleway Semi-Bold"/>
              </a:rPr>
              <a:t>Cancer Treatment</a:t>
            </a:r>
            <a:r>
              <a:rPr lang="en-US" sz="2107">
                <a:solidFill>
                  <a:srgbClr val="000000"/>
                </a:solidFill>
                <a:latin typeface="Raleway"/>
              </a:rPr>
              <a:t>:</a:t>
            </a:r>
          </a:p>
          <a:p>
            <a:pPr algn="just" marL="909824" indent="-303275" lvl="2">
              <a:lnSpc>
                <a:spcPts val="3434"/>
              </a:lnSpc>
              <a:buFont typeface="Arial"/>
              <a:buChar char="⚬"/>
            </a:pPr>
            <a:r>
              <a:rPr lang="en-US" sz="2107">
                <a:solidFill>
                  <a:srgbClr val="000000"/>
                </a:solidFill>
                <a:latin typeface="Raleway"/>
              </a:rPr>
              <a:t>Treatment options for cancer vary depending on the type, stage, and location of the cancer, as well as the patient's overall health and preferences.</a:t>
            </a:r>
          </a:p>
          <a:p>
            <a:pPr algn="just" marL="909824" indent="-303275" lvl="2">
              <a:lnSpc>
                <a:spcPts val="3434"/>
              </a:lnSpc>
              <a:buFont typeface="Arial"/>
              <a:buChar char="⚬"/>
            </a:pPr>
            <a:r>
              <a:rPr lang="en-US" sz="2107">
                <a:solidFill>
                  <a:srgbClr val="000000"/>
                </a:solidFill>
                <a:latin typeface="Raleway"/>
              </a:rPr>
              <a:t>Common cancer treatments include surgery, chemotherapy, radiation therapy, immunotherapy, targeted therapy, and hormone therapy.</a:t>
            </a:r>
          </a:p>
          <a:p>
            <a:pPr algn="just" marL="454912" indent="-227456" lvl="1">
              <a:lnSpc>
                <a:spcPts val="3434"/>
              </a:lnSpc>
              <a:buFont typeface="Arial"/>
              <a:buChar char="•"/>
            </a:pPr>
            <a:r>
              <a:rPr lang="en-US" sz="2107">
                <a:solidFill>
                  <a:srgbClr val="000000"/>
                </a:solidFill>
                <a:latin typeface="Raleway Semi-Bold"/>
              </a:rPr>
              <a:t>Cancer Prevention and Control</a:t>
            </a:r>
            <a:r>
              <a:rPr lang="en-US" sz="2107">
                <a:solidFill>
                  <a:srgbClr val="000000"/>
                </a:solidFill>
                <a:latin typeface="Raleway"/>
              </a:rPr>
              <a:t>:</a:t>
            </a:r>
          </a:p>
          <a:p>
            <a:pPr algn="just" marL="909824" indent="-303275" lvl="2">
              <a:lnSpc>
                <a:spcPts val="3434"/>
              </a:lnSpc>
              <a:buFont typeface="Arial"/>
              <a:buChar char="⚬"/>
            </a:pPr>
            <a:r>
              <a:rPr lang="en-US" sz="2107">
                <a:solidFill>
                  <a:srgbClr val="000000"/>
                </a:solidFill>
                <a:latin typeface="Raleway"/>
              </a:rPr>
              <a:t>Prevention strategies aim to reduce the risk of developing cancer through lifestyle modifications (e.g., healthy diet, regular exercise), avoiding exposure to carcinogens (e.g., tobacco, asbestos), vaccination against cancer-causing viruses (e.g., HPV, hepatitis B), and early detection through screening.</a:t>
            </a:r>
          </a:p>
          <a:p>
            <a:pPr algn="just">
              <a:lnSpc>
                <a:spcPts val="3434"/>
              </a:lnSpc>
            </a:pPr>
          </a:p>
          <a:p>
            <a:pPr algn="just">
              <a:lnSpc>
                <a:spcPts val="3438"/>
              </a:lnSpc>
            </a:pPr>
          </a:p>
          <a:p>
            <a:pPr algn="just">
              <a:lnSpc>
                <a:spcPts val="3438"/>
              </a:lnSpc>
            </a:pPr>
            <a:r>
              <a:rPr lang="en-US" sz="2109">
                <a:solidFill>
                  <a:srgbClr val="000000"/>
                </a:solidFill>
                <a:latin typeface="Raleway Bold"/>
              </a:rPr>
              <a:t>                 </a:t>
            </a:r>
          </a:p>
          <a:p>
            <a:pPr algn="just">
              <a:lnSpc>
                <a:spcPts val="3438"/>
              </a:lnSpc>
            </a:pPr>
          </a:p>
          <a:p>
            <a:pPr algn="just">
              <a:lnSpc>
                <a:spcPts val="3438"/>
              </a:lnSpc>
            </a:pPr>
          </a:p>
          <a:p>
            <a:pPr algn="just">
              <a:lnSpc>
                <a:spcPts val="3438"/>
              </a:lnSpc>
            </a:pPr>
          </a:p>
          <a:p>
            <a:pPr algn="just">
              <a:lnSpc>
                <a:spcPts val="3438"/>
              </a:lnSpc>
            </a:pPr>
          </a:p>
        </p:txBody>
      </p:sp>
      <p:sp>
        <p:nvSpPr>
          <p:cNvPr name="Freeform 10" id="10"/>
          <p:cNvSpPr/>
          <p:nvPr/>
        </p:nvSpPr>
        <p:spPr>
          <a:xfrm flipH="false" flipV="false" rot="0">
            <a:off x="5198919" y="1627370"/>
            <a:ext cx="7890162" cy="122645"/>
          </a:xfrm>
          <a:custGeom>
            <a:avLst/>
            <a:gdLst/>
            <a:ahLst/>
            <a:cxnLst/>
            <a:rect r="r" b="b" t="t" l="l"/>
            <a:pathLst>
              <a:path h="122645" w="7890162">
                <a:moveTo>
                  <a:pt x="0" y="0"/>
                </a:moveTo>
                <a:lnTo>
                  <a:pt x="7890162" y="0"/>
                </a:lnTo>
                <a:lnTo>
                  <a:pt x="7890162" y="122645"/>
                </a:lnTo>
                <a:lnTo>
                  <a:pt x="0" y="1226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2722922" y="229226"/>
            <a:ext cx="12842156" cy="1398143"/>
          </a:xfrm>
          <a:prstGeom prst="rect">
            <a:avLst/>
          </a:prstGeom>
        </p:spPr>
        <p:txBody>
          <a:bodyPr anchor="t" rtlCol="false" tIns="0" lIns="0" bIns="0" rIns="0">
            <a:spAutoFit/>
          </a:bodyPr>
          <a:lstStyle/>
          <a:p>
            <a:pPr algn="ctr">
              <a:lnSpc>
                <a:spcPts val="11175"/>
              </a:lnSpc>
            </a:pPr>
            <a:r>
              <a:rPr lang="en-US" sz="8799">
                <a:solidFill>
                  <a:srgbClr val="273384"/>
                </a:solidFill>
                <a:latin typeface="Eczar SemiBold Bold"/>
              </a:rPr>
              <a:t>Domain Knowledge: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4036243">
            <a:off x="14707801" y="1028700"/>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6838312">
            <a:off x="-5348892" y="2155668"/>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3056498">
            <a:off x="-3881063" y="2889362"/>
            <a:ext cx="7762126" cy="8630578"/>
          </a:xfrm>
          <a:custGeom>
            <a:avLst/>
            <a:gdLst/>
            <a:ahLst/>
            <a:cxnLst/>
            <a:rect r="r" b="b" t="t" l="l"/>
            <a:pathLst>
              <a:path h="8630578" w="7762126">
                <a:moveTo>
                  <a:pt x="0" y="0"/>
                </a:moveTo>
                <a:lnTo>
                  <a:pt x="7762126" y="0"/>
                </a:lnTo>
                <a:lnTo>
                  <a:pt x="7762126" y="8630578"/>
                </a:lnTo>
                <a:lnTo>
                  <a:pt x="0" y="8630578"/>
                </a:lnTo>
                <a:lnTo>
                  <a:pt x="0" y="0"/>
                </a:lnTo>
                <a:close/>
              </a:path>
            </a:pathLst>
          </a:custGeom>
          <a:blipFill>
            <a:blip r:embed="rId3"/>
            <a:stretch>
              <a:fillRect l="0" t="0" r="0" b="0"/>
            </a:stretch>
          </a:blipFill>
        </p:spPr>
      </p:sp>
      <p:sp>
        <p:nvSpPr>
          <p:cNvPr name="Freeform 5" id="5"/>
          <p:cNvSpPr/>
          <p:nvPr/>
        </p:nvSpPr>
        <p:spPr>
          <a:xfrm flipH="false" flipV="false" rot="-3056498">
            <a:off x="14227763" y="-2642927"/>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3"/>
            <a:stretch>
              <a:fillRect l="0" t="0" r="0" b="0"/>
            </a:stretch>
          </a:blipFill>
        </p:spPr>
      </p:sp>
      <p:sp>
        <p:nvSpPr>
          <p:cNvPr name="Freeform 6" id="6"/>
          <p:cNvSpPr/>
          <p:nvPr/>
        </p:nvSpPr>
        <p:spPr>
          <a:xfrm flipH="false" flipV="false" rot="0">
            <a:off x="5198919" y="1471873"/>
            <a:ext cx="7890162" cy="122645"/>
          </a:xfrm>
          <a:custGeom>
            <a:avLst/>
            <a:gdLst/>
            <a:ahLst/>
            <a:cxnLst/>
            <a:rect r="r" b="b" t="t" l="l"/>
            <a:pathLst>
              <a:path h="122645" w="7890162">
                <a:moveTo>
                  <a:pt x="0" y="0"/>
                </a:moveTo>
                <a:lnTo>
                  <a:pt x="7890162" y="0"/>
                </a:lnTo>
                <a:lnTo>
                  <a:pt x="7890162" y="122645"/>
                </a:lnTo>
                <a:lnTo>
                  <a:pt x="0" y="1226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3992837" y="281757"/>
            <a:ext cx="10302327" cy="1190116"/>
          </a:xfrm>
          <a:prstGeom prst="rect">
            <a:avLst/>
          </a:prstGeom>
        </p:spPr>
        <p:txBody>
          <a:bodyPr anchor="t" rtlCol="false" tIns="0" lIns="0" bIns="0" rIns="0">
            <a:spAutoFit/>
          </a:bodyPr>
          <a:lstStyle/>
          <a:p>
            <a:pPr algn="ctr">
              <a:lnSpc>
                <a:spcPts val="9063"/>
              </a:lnSpc>
            </a:pPr>
            <a:r>
              <a:rPr lang="en-US" sz="8799">
                <a:solidFill>
                  <a:srgbClr val="273384"/>
                </a:solidFill>
                <a:latin typeface="Eczar SemiBold Bold"/>
              </a:rPr>
              <a:t>Literature Review</a:t>
            </a:r>
          </a:p>
        </p:txBody>
      </p:sp>
      <p:sp>
        <p:nvSpPr>
          <p:cNvPr name="TextBox 8" id="8"/>
          <p:cNvSpPr txBox="true"/>
          <p:nvPr/>
        </p:nvSpPr>
        <p:spPr>
          <a:xfrm rot="0">
            <a:off x="2820965" y="1674269"/>
            <a:ext cx="12646070" cy="8109021"/>
          </a:xfrm>
          <a:prstGeom prst="rect">
            <a:avLst/>
          </a:prstGeom>
        </p:spPr>
        <p:txBody>
          <a:bodyPr anchor="t" rtlCol="false" tIns="0" lIns="0" bIns="0" rIns="0">
            <a:spAutoFit/>
          </a:bodyPr>
          <a:lstStyle/>
          <a:p>
            <a:pPr marL="492250" indent="-246125" lvl="1">
              <a:lnSpc>
                <a:spcPts val="3716"/>
              </a:lnSpc>
              <a:buFont typeface="Arial"/>
              <a:buChar char="•"/>
            </a:pPr>
            <a:r>
              <a:rPr lang="en-US" sz="2279">
                <a:solidFill>
                  <a:srgbClr val="273384"/>
                </a:solidFill>
                <a:latin typeface="Raleway Bold"/>
              </a:rPr>
              <a:t>Types of Cancer:</a:t>
            </a:r>
          </a:p>
          <a:p>
            <a:pPr marL="984501" indent="-328167" lvl="2">
              <a:lnSpc>
                <a:spcPts val="3716"/>
              </a:lnSpc>
              <a:buFont typeface="Arial"/>
              <a:buChar char="⚬"/>
            </a:pPr>
            <a:r>
              <a:rPr lang="en-US" sz="2279">
                <a:solidFill>
                  <a:srgbClr val="273384"/>
                </a:solidFill>
                <a:latin typeface="Raleway"/>
              </a:rPr>
              <a:t>There are total 200+ types of cancer avilable in total.</a:t>
            </a:r>
          </a:p>
          <a:p>
            <a:pPr marL="984501" indent="-328167" lvl="2">
              <a:lnSpc>
                <a:spcPts val="3716"/>
              </a:lnSpc>
              <a:buFont typeface="Arial"/>
              <a:buChar char="⚬"/>
            </a:pPr>
            <a:r>
              <a:rPr lang="en-US" sz="2279">
                <a:solidFill>
                  <a:srgbClr val="273384"/>
                </a:solidFill>
                <a:latin typeface="Raleway"/>
              </a:rPr>
              <a:t>In india there are around 19 types of cancers generally occurs.</a:t>
            </a:r>
          </a:p>
          <a:p>
            <a:pPr marL="492250" indent="-246125" lvl="1">
              <a:lnSpc>
                <a:spcPts val="3716"/>
              </a:lnSpc>
              <a:buFont typeface="Arial"/>
              <a:buChar char="•"/>
            </a:pPr>
            <a:r>
              <a:rPr lang="en-US" sz="2279">
                <a:solidFill>
                  <a:srgbClr val="273384"/>
                </a:solidFill>
                <a:latin typeface="Raleway Bold"/>
              </a:rPr>
              <a:t>Results from Various Research Papers:</a:t>
            </a:r>
          </a:p>
          <a:p>
            <a:pPr marL="984501" indent="-328167" lvl="2">
              <a:lnSpc>
                <a:spcPts val="3716"/>
              </a:lnSpc>
              <a:buFont typeface="Arial"/>
              <a:buChar char="⚬"/>
            </a:pPr>
            <a:r>
              <a:rPr lang="en-US" sz="2279">
                <a:solidFill>
                  <a:srgbClr val="273384"/>
                </a:solidFill>
                <a:latin typeface="Raleway"/>
              </a:rPr>
              <a:t>In 2022, India had 14,61,427 cancer cases, which is 100.4 per 100,000 people.</a:t>
            </a:r>
          </a:p>
          <a:p>
            <a:pPr marL="984501" indent="-328167" lvl="2">
              <a:lnSpc>
                <a:spcPts val="3716"/>
              </a:lnSpc>
              <a:buFont typeface="Arial"/>
              <a:buChar char="⚬"/>
            </a:pPr>
            <a:r>
              <a:rPr lang="en-US" sz="2279" u="sng">
                <a:solidFill>
                  <a:srgbClr val="273384"/>
                </a:solidFill>
                <a:latin typeface="Raleway"/>
              </a:rPr>
              <a:t>One in nine people</a:t>
            </a:r>
            <a:r>
              <a:rPr lang="en-US" sz="2279">
                <a:solidFill>
                  <a:srgbClr val="273384"/>
                </a:solidFill>
                <a:latin typeface="Raleway"/>
              </a:rPr>
              <a:t> in India may develop cancer in their lifetime.</a:t>
            </a:r>
          </a:p>
          <a:p>
            <a:pPr marL="984501" indent="-328167" lvl="2">
              <a:lnSpc>
                <a:spcPts val="3716"/>
              </a:lnSpc>
              <a:buFont typeface="Arial"/>
              <a:buChar char="⚬"/>
            </a:pPr>
            <a:r>
              <a:rPr lang="en-US" sz="2279">
                <a:solidFill>
                  <a:srgbClr val="273384"/>
                </a:solidFill>
                <a:latin typeface="Raleway"/>
              </a:rPr>
              <a:t>Compared to men, Women have more chances to encounter with cancer, but men have more chances to die than women.</a:t>
            </a:r>
          </a:p>
          <a:p>
            <a:pPr marL="984501" indent="-328167" lvl="2">
              <a:lnSpc>
                <a:spcPts val="3716"/>
              </a:lnSpc>
              <a:buFont typeface="Arial"/>
              <a:buChar char="⚬"/>
            </a:pPr>
            <a:r>
              <a:rPr lang="en-US" sz="2279">
                <a:solidFill>
                  <a:srgbClr val="273384"/>
                </a:solidFill>
                <a:latin typeface="Raleway"/>
              </a:rPr>
              <a:t>Among Men 50% have Lung Cancer (can be reduced by awareness)</a:t>
            </a:r>
          </a:p>
          <a:p>
            <a:pPr marL="984501" indent="-328167" lvl="2">
              <a:lnSpc>
                <a:spcPts val="3716"/>
              </a:lnSpc>
              <a:buFont typeface="Arial"/>
              <a:buChar char="⚬"/>
            </a:pPr>
            <a:r>
              <a:rPr lang="en-US" sz="2279">
                <a:solidFill>
                  <a:srgbClr val="273384"/>
                </a:solidFill>
                <a:latin typeface="Raleway"/>
              </a:rPr>
              <a:t>Uttar Pradesh, Maharashtra,Bihar,Karnataka are the states having most number of cases in India.</a:t>
            </a:r>
          </a:p>
          <a:p>
            <a:pPr marL="984501" indent="-328167" lvl="2">
              <a:lnSpc>
                <a:spcPts val="3716"/>
              </a:lnSpc>
              <a:buFont typeface="Arial"/>
              <a:buChar char="⚬"/>
            </a:pPr>
            <a:r>
              <a:rPr lang="en-US" sz="2279">
                <a:solidFill>
                  <a:srgbClr val="273384"/>
                </a:solidFill>
                <a:latin typeface="Raleway"/>
              </a:rPr>
              <a:t>India is Lagging behind healthcare facility when it comes to cancer.</a:t>
            </a:r>
          </a:p>
          <a:p>
            <a:pPr marL="984501" indent="-328167" lvl="2">
              <a:lnSpc>
                <a:spcPts val="3716"/>
              </a:lnSpc>
              <a:buFont typeface="Arial"/>
              <a:buChar char="⚬"/>
            </a:pPr>
            <a:r>
              <a:rPr lang="en-US" sz="2279">
                <a:solidFill>
                  <a:srgbClr val="273384"/>
                </a:solidFill>
                <a:latin typeface="Raleway"/>
              </a:rPr>
              <a:t>There is no much impact of awareness.</a:t>
            </a:r>
          </a:p>
          <a:p>
            <a:pPr marL="984501" indent="-328167" lvl="2">
              <a:lnSpc>
                <a:spcPts val="3716"/>
              </a:lnSpc>
              <a:buFont typeface="Arial"/>
              <a:buChar char="⚬"/>
            </a:pPr>
            <a:r>
              <a:rPr lang="en-US" sz="2279">
                <a:solidFill>
                  <a:srgbClr val="273384"/>
                </a:solidFill>
                <a:latin typeface="Raleway"/>
              </a:rPr>
              <a:t>More callenges faced during data collection.</a:t>
            </a:r>
          </a:p>
          <a:p>
            <a:pPr>
              <a:lnSpc>
                <a:spcPts val="3716"/>
              </a:lnSpc>
            </a:pPr>
          </a:p>
          <a:p>
            <a:pPr algn="ctr">
              <a:lnSpc>
                <a:spcPts val="9736"/>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0">
            <a:off x="5119092" y="1699197"/>
            <a:ext cx="7890162" cy="122645"/>
          </a:xfrm>
          <a:custGeom>
            <a:avLst/>
            <a:gdLst/>
            <a:ahLst/>
            <a:cxnLst/>
            <a:rect r="r" b="b" t="t" l="l"/>
            <a:pathLst>
              <a:path h="122645" w="7890162">
                <a:moveTo>
                  <a:pt x="0" y="0"/>
                </a:moveTo>
                <a:lnTo>
                  <a:pt x="7890162" y="0"/>
                </a:lnTo>
                <a:lnTo>
                  <a:pt x="7890162" y="122645"/>
                </a:lnTo>
                <a:lnTo>
                  <a:pt x="0" y="1226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92599">
            <a:off x="15869006" y="6270652"/>
            <a:ext cx="3938319" cy="3222261"/>
          </a:xfrm>
          <a:custGeom>
            <a:avLst/>
            <a:gdLst/>
            <a:ahLst/>
            <a:cxnLst/>
            <a:rect r="r" b="b" t="t" l="l"/>
            <a:pathLst>
              <a:path h="3222261" w="3938319">
                <a:moveTo>
                  <a:pt x="0" y="0"/>
                </a:moveTo>
                <a:lnTo>
                  <a:pt x="3938319" y="0"/>
                </a:lnTo>
                <a:lnTo>
                  <a:pt x="3938319" y="3222261"/>
                </a:lnTo>
                <a:lnTo>
                  <a:pt x="0" y="32222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593932">
            <a:off x="12348771" y="-1959981"/>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6"/>
            <a:stretch>
              <a:fillRect l="0" t="0" r="0" b="0"/>
            </a:stretch>
          </a:blipFill>
        </p:spPr>
      </p:sp>
      <p:sp>
        <p:nvSpPr>
          <p:cNvPr name="Freeform 5" id="5"/>
          <p:cNvSpPr/>
          <p:nvPr/>
        </p:nvSpPr>
        <p:spPr>
          <a:xfrm flipH="false" flipV="false" rot="5970019">
            <a:off x="13558552" y="-3859282"/>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7"/>
            <a:stretch>
              <a:fillRect l="0" t="0" r="0" b="0"/>
            </a:stretch>
          </a:blipFill>
        </p:spPr>
      </p:sp>
      <p:sp>
        <p:nvSpPr>
          <p:cNvPr name="Freeform 6" id="6"/>
          <p:cNvSpPr/>
          <p:nvPr/>
        </p:nvSpPr>
        <p:spPr>
          <a:xfrm flipH="false" flipV="false" rot="0">
            <a:off x="-1606838" y="9651106"/>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7"/>
            <a:stretch>
              <a:fillRect l="0" t="0" r="0" b="0"/>
            </a:stretch>
          </a:blipFill>
        </p:spPr>
      </p:sp>
      <p:sp>
        <p:nvSpPr>
          <p:cNvPr name="Freeform 7" id="7"/>
          <p:cNvSpPr/>
          <p:nvPr/>
        </p:nvSpPr>
        <p:spPr>
          <a:xfrm flipH="false" flipV="false" rot="3451795">
            <a:off x="-5080388" y="5141358"/>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6"/>
            <a:stretch>
              <a:fillRect l="0" t="0" r="0" b="0"/>
            </a:stretch>
          </a:blipFill>
        </p:spPr>
      </p:sp>
      <p:sp>
        <p:nvSpPr>
          <p:cNvPr name="Freeform 8" id="8"/>
          <p:cNvSpPr/>
          <p:nvPr/>
        </p:nvSpPr>
        <p:spPr>
          <a:xfrm flipH="false" flipV="false" rot="-4917954">
            <a:off x="-4992845" y="1489398"/>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7"/>
            <a:stretch>
              <a:fillRect l="0" t="0" r="0" b="0"/>
            </a:stretch>
          </a:blipFill>
        </p:spPr>
      </p:sp>
      <p:sp>
        <p:nvSpPr>
          <p:cNvPr name="Freeform 9" id="9"/>
          <p:cNvSpPr/>
          <p:nvPr/>
        </p:nvSpPr>
        <p:spPr>
          <a:xfrm flipH="false" flipV="false" rot="0">
            <a:off x="7113939" y="2992807"/>
            <a:ext cx="4194808" cy="7002525"/>
          </a:xfrm>
          <a:custGeom>
            <a:avLst/>
            <a:gdLst/>
            <a:ahLst/>
            <a:cxnLst/>
            <a:rect r="r" b="b" t="t" l="l"/>
            <a:pathLst>
              <a:path h="7002525" w="4194808">
                <a:moveTo>
                  <a:pt x="0" y="0"/>
                </a:moveTo>
                <a:lnTo>
                  <a:pt x="4194808" y="0"/>
                </a:lnTo>
                <a:lnTo>
                  <a:pt x="4194808" y="7002526"/>
                </a:lnTo>
                <a:lnTo>
                  <a:pt x="0" y="7002526"/>
                </a:lnTo>
                <a:lnTo>
                  <a:pt x="0" y="0"/>
                </a:lnTo>
                <a:close/>
              </a:path>
            </a:pathLst>
          </a:custGeom>
          <a:blipFill>
            <a:blip r:embed="rId8"/>
            <a:stretch>
              <a:fillRect l="0" t="0" r="-1289" b="0"/>
            </a:stretch>
          </a:blipFill>
        </p:spPr>
      </p:sp>
      <p:sp>
        <p:nvSpPr>
          <p:cNvPr name="TextBox 10" id="10"/>
          <p:cNvSpPr txBox="true"/>
          <p:nvPr/>
        </p:nvSpPr>
        <p:spPr>
          <a:xfrm rot="0">
            <a:off x="4574394" y="198368"/>
            <a:ext cx="9139211" cy="1348431"/>
          </a:xfrm>
          <a:prstGeom prst="rect">
            <a:avLst/>
          </a:prstGeom>
        </p:spPr>
        <p:txBody>
          <a:bodyPr anchor="t" rtlCol="false" tIns="0" lIns="0" bIns="0" rIns="0">
            <a:spAutoFit/>
          </a:bodyPr>
          <a:lstStyle/>
          <a:p>
            <a:pPr algn="ctr">
              <a:lnSpc>
                <a:spcPts val="10761"/>
              </a:lnSpc>
            </a:pPr>
            <a:r>
              <a:rPr lang="en-US" sz="8473">
                <a:solidFill>
                  <a:srgbClr val="273384"/>
                </a:solidFill>
                <a:latin typeface="Eczar SemiBold Bold"/>
              </a:rPr>
              <a:t>Prediction</a:t>
            </a:r>
          </a:p>
        </p:txBody>
      </p:sp>
      <p:sp>
        <p:nvSpPr>
          <p:cNvPr name="TextBox 11" id="11"/>
          <p:cNvSpPr txBox="true"/>
          <p:nvPr/>
        </p:nvSpPr>
        <p:spPr>
          <a:xfrm rot="0">
            <a:off x="3779274" y="1831367"/>
            <a:ext cx="10569799" cy="1424256"/>
          </a:xfrm>
          <a:prstGeom prst="rect">
            <a:avLst/>
          </a:prstGeom>
        </p:spPr>
        <p:txBody>
          <a:bodyPr anchor="t" rtlCol="false" tIns="0" lIns="0" bIns="0" rIns="0">
            <a:spAutoFit/>
          </a:bodyPr>
          <a:lstStyle/>
          <a:p>
            <a:pPr algn="ctr">
              <a:lnSpc>
                <a:spcPts val="3390"/>
              </a:lnSpc>
            </a:pPr>
            <a:r>
              <a:rPr lang="en-US" sz="2079">
                <a:solidFill>
                  <a:srgbClr val="000000"/>
                </a:solidFill>
                <a:latin typeface="Raleway"/>
              </a:rPr>
              <a:t>Based on the historical data available,here  is the prediction for the next 5 year and next 20 years:</a:t>
            </a:r>
          </a:p>
          <a:p>
            <a:pPr algn="ctr">
              <a:lnSpc>
                <a:spcPts val="4838"/>
              </a:lnSpc>
            </a:pPr>
            <a:r>
              <a:rPr lang="en-US" sz="2968">
                <a:solidFill>
                  <a:srgbClr val="000000"/>
                </a:solidFill>
                <a:latin typeface="Raleway"/>
              </a:rPr>
              <a:t>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0">
            <a:off x="5119092" y="1699197"/>
            <a:ext cx="7890162" cy="122645"/>
          </a:xfrm>
          <a:custGeom>
            <a:avLst/>
            <a:gdLst/>
            <a:ahLst/>
            <a:cxnLst/>
            <a:rect r="r" b="b" t="t" l="l"/>
            <a:pathLst>
              <a:path h="122645" w="7890162">
                <a:moveTo>
                  <a:pt x="0" y="0"/>
                </a:moveTo>
                <a:lnTo>
                  <a:pt x="7890162" y="0"/>
                </a:lnTo>
                <a:lnTo>
                  <a:pt x="7890162" y="122645"/>
                </a:lnTo>
                <a:lnTo>
                  <a:pt x="0" y="1226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92599">
            <a:off x="15869006" y="6270652"/>
            <a:ext cx="3938319" cy="3222261"/>
          </a:xfrm>
          <a:custGeom>
            <a:avLst/>
            <a:gdLst/>
            <a:ahLst/>
            <a:cxnLst/>
            <a:rect r="r" b="b" t="t" l="l"/>
            <a:pathLst>
              <a:path h="3222261" w="3938319">
                <a:moveTo>
                  <a:pt x="0" y="0"/>
                </a:moveTo>
                <a:lnTo>
                  <a:pt x="3938319" y="0"/>
                </a:lnTo>
                <a:lnTo>
                  <a:pt x="3938319" y="3222261"/>
                </a:lnTo>
                <a:lnTo>
                  <a:pt x="0" y="32222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593932">
            <a:off x="12348771" y="-1959981"/>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6"/>
            <a:stretch>
              <a:fillRect l="0" t="0" r="0" b="0"/>
            </a:stretch>
          </a:blipFill>
        </p:spPr>
      </p:sp>
      <p:sp>
        <p:nvSpPr>
          <p:cNvPr name="Freeform 5" id="5"/>
          <p:cNvSpPr/>
          <p:nvPr/>
        </p:nvSpPr>
        <p:spPr>
          <a:xfrm flipH="false" flipV="false" rot="5970019">
            <a:off x="13558552" y="-3859282"/>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7"/>
            <a:stretch>
              <a:fillRect l="0" t="0" r="0" b="0"/>
            </a:stretch>
          </a:blipFill>
        </p:spPr>
      </p:sp>
      <p:sp>
        <p:nvSpPr>
          <p:cNvPr name="Freeform 6" id="6"/>
          <p:cNvSpPr/>
          <p:nvPr/>
        </p:nvSpPr>
        <p:spPr>
          <a:xfrm flipH="false" flipV="false" rot="0">
            <a:off x="-1606838" y="9651106"/>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7"/>
            <a:stretch>
              <a:fillRect l="0" t="0" r="0" b="0"/>
            </a:stretch>
          </a:blipFill>
        </p:spPr>
      </p:sp>
      <p:sp>
        <p:nvSpPr>
          <p:cNvPr name="Freeform 7" id="7"/>
          <p:cNvSpPr/>
          <p:nvPr/>
        </p:nvSpPr>
        <p:spPr>
          <a:xfrm flipH="false" flipV="false" rot="3451795">
            <a:off x="-5080388" y="5141358"/>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6"/>
            <a:stretch>
              <a:fillRect l="0" t="0" r="0" b="0"/>
            </a:stretch>
          </a:blipFill>
        </p:spPr>
      </p:sp>
      <p:sp>
        <p:nvSpPr>
          <p:cNvPr name="Freeform 8" id="8"/>
          <p:cNvSpPr/>
          <p:nvPr/>
        </p:nvSpPr>
        <p:spPr>
          <a:xfrm flipH="false" flipV="false" rot="-4917954">
            <a:off x="-4992845" y="1489398"/>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7"/>
            <a:stretch>
              <a:fillRect l="0" t="0" r="0" b="0"/>
            </a:stretch>
          </a:blipFill>
        </p:spPr>
      </p:sp>
      <p:sp>
        <p:nvSpPr>
          <p:cNvPr name="Freeform 9" id="9"/>
          <p:cNvSpPr/>
          <p:nvPr/>
        </p:nvSpPr>
        <p:spPr>
          <a:xfrm flipH="false" flipV="false" rot="0">
            <a:off x="4235231" y="2706005"/>
            <a:ext cx="9817538" cy="3757329"/>
          </a:xfrm>
          <a:custGeom>
            <a:avLst/>
            <a:gdLst/>
            <a:ahLst/>
            <a:cxnLst/>
            <a:rect r="r" b="b" t="t" l="l"/>
            <a:pathLst>
              <a:path h="3757329" w="9817538">
                <a:moveTo>
                  <a:pt x="0" y="0"/>
                </a:moveTo>
                <a:lnTo>
                  <a:pt x="9817538" y="0"/>
                </a:lnTo>
                <a:lnTo>
                  <a:pt x="9817538" y="3757330"/>
                </a:lnTo>
                <a:lnTo>
                  <a:pt x="0" y="3757330"/>
                </a:lnTo>
                <a:lnTo>
                  <a:pt x="0" y="0"/>
                </a:lnTo>
                <a:close/>
              </a:path>
            </a:pathLst>
          </a:custGeom>
          <a:blipFill>
            <a:blip r:embed="rId8"/>
            <a:stretch>
              <a:fillRect l="0" t="0" r="0" b="0"/>
            </a:stretch>
          </a:blipFill>
        </p:spPr>
      </p:sp>
      <p:sp>
        <p:nvSpPr>
          <p:cNvPr name="TextBox 10" id="10"/>
          <p:cNvSpPr txBox="true"/>
          <p:nvPr/>
        </p:nvSpPr>
        <p:spPr>
          <a:xfrm rot="0">
            <a:off x="4574394" y="198368"/>
            <a:ext cx="9139211" cy="1348431"/>
          </a:xfrm>
          <a:prstGeom prst="rect">
            <a:avLst/>
          </a:prstGeom>
        </p:spPr>
        <p:txBody>
          <a:bodyPr anchor="t" rtlCol="false" tIns="0" lIns="0" bIns="0" rIns="0">
            <a:spAutoFit/>
          </a:bodyPr>
          <a:lstStyle/>
          <a:p>
            <a:pPr algn="ctr">
              <a:lnSpc>
                <a:spcPts val="10761"/>
              </a:lnSpc>
            </a:pPr>
            <a:r>
              <a:rPr lang="en-US" sz="8473">
                <a:solidFill>
                  <a:srgbClr val="273384"/>
                </a:solidFill>
                <a:latin typeface="Eczar SemiBold Bold"/>
              </a:rPr>
              <a:t>Prediction</a:t>
            </a:r>
          </a:p>
        </p:txBody>
      </p:sp>
      <p:sp>
        <p:nvSpPr>
          <p:cNvPr name="TextBox 11" id="11"/>
          <p:cNvSpPr txBox="true"/>
          <p:nvPr/>
        </p:nvSpPr>
        <p:spPr>
          <a:xfrm rot="0">
            <a:off x="3779274" y="1831367"/>
            <a:ext cx="10569799" cy="995631"/>
          </a:xfrm>
          <a:prstGeom prst="rect">
            <a:avLst/>
          </a:prstGeom>
        </p:spPr>
        <p:txBody>
          <a:bodyPr anchor="t" rtlCol="false" tIns="0" lIns="0" bIns="0" rIns="0">
            <a:spAutoFit/>
          </a:bodyPr>
          <a:lstStyle/>
          <a:p>
            <a:pPr algn="ctr">
              <a:lnSpc>
                <a:spcPts val="3390"/>
              </a:lnSpc>
            </a:pPr>
            <a:r>
              <a:rPr lang="en-US" sz="2079">
                <a:solidFill>
                  <a:srgbClr val="000000"/>
                </a:solidFill>
                <a:latin typeface="Raleway"/>
              </a:rPr>
              <a:t>The below is the percentage increase prediction of the targeted years:</a:t>
            </a:r>
          </a:p>
          <a:p>
            <a:pPr algn="ctr">
              <a:lnSpc>
                <a:spcPts val="4838"/>
              </a:lnSpc>
            </a:pPr>
            <a:r>
              <a:rPr lang="en-US" sz="2968">
                <a:solidFill>
                  <a:srgbClr val="000000"/>
                </a:solidFill>
                <a:latin typeface="Raleway"/>
              </a:rPr>
              <a: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DAGBPTrcL48</dc:identifier>
  <dcterms:modified xsi:type="dcterms:W3CDTF">2011-08-01T06:04:30Z</dcterms:modified>
  <cp:revision>1</cp:revision>
  <dc:title>Mini Project</dc:title>
</cp:coreProperties>
</file>